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3" r:id="rId7"/>
    <p:sldId id="264" r:id="rId8"/>
    <p:sldId id="265" r:id="rId9"/>
    <p:sldId id="267" r:id="rId10"/>
    <p:sldId id="269" r:id="rId11"/>
    <p:sldId id="270" r:id="rId12"/>
    <p:sldId id="312" r:id="rId13"/>
    <p:sldId id="313" r:id="rId14"/>
    <p:sldId id="314" r:id="rId15"/>
    <p:sldId id="287" r:id="rId16"/>
    <p:sldId id="316" r:id="rId17"/>
    <p:sldId id="272" r:id="rId18"/>
    <p:sldId id="356" r:id="rId19"/>
    <p:sldId id="317" r:id="rId20"/>
    <p:sldId id="318" r:id="rId21"/>
    <p:sldId id="320" r:id="rId22"/>
    <p:sldId id="405" r:id="rId23"/>
    <p:sldId id="380" r:id="rId24"/>
    <p:sldId id="321" r:id="rId25"/>
    <p:sldId id="322" r:id="rId26"/>
    <p:sldId id="323" r:id="rId27"/>
    <p:sldId id="407" r:id="rId28"/>
    <p:sldId id="408" r:id="rId29"/>
    <p:sldId id="383" r:id="rId30"/>
    <p:sldId id="324" r:id="rId31"/>
    <p:sldId id="325" r:id="rId32"/>
    <p:sldId id="382" r:id="rId33"/>
    <p:sldId id="445" r:id="rId34"/>
    <p:sldId id="326" r:id="rId35"/>
    <p:sldId id="327" r:id="rId36"/>
    <p:sldId id="328" r:id="rId37"/>
    <p:sldId id="329" r:id="rId38"/>
    <p:sldId id="330" r:id="rId39"/>
    <p:sldId id="333" r:id="rId40"/>
    <p:sldId id="331" r:id="rId41"/>
    <p:sldId id="384" r:id="rId42"/>
    <p:sldId id="332" r:id="rId43"/>
    <p:sldId id="358" r:id="rId44"/>
    <p:sldId id="409" r:id="rId45"/>
    <p:sldId id="434" r:id="rId46"/>
    <p:sldId id="435" r:id="rId47"/>
    <p:sldId id="361" r:id="rId48"/>
    <p:sldId id="362" r:id="rId49"/>
    <p:sldId id="436" r:id="rId50"/>
    <p:sldId id="437" r:id="rId51"/>
    <p:sldId id="438" r:id="rId52"/>
    <p:sldId id="443" r:id="rId53"/>
    <p:sldId id="444" r:id="rId54"/>
    <p:sldId id="472" r:id="rId55"/>
    <p:sldId id="439" r:id="rId56"/>
    <p:sldId id="440" r:id="rId57"/>
    <p:sldId id="441" r:id="rId58"/>
    <p:sldId id="442" r:id="rId59"/>
    <p:sldId id="381" r:id="rId60"/>
    <p:sldId id="290" r:id="rId6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009DAD"/>
    <a:srgbClr val="023A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87" autoAdjust="0"/>
    <p:restoredTop sz="94660"/>
  </p:normalViewPr>
  <p:slideViewPr>
    <p:cSldViewPr snapToGrid="0" showGuides="1">
      <p:cViewPr>
        <p:scale>
          <a:sx n="71" d="100"/>
          <a:sy n="71" d="100"/>
        </p:scale>
        <p:origin x="564" y="804"/>
      </p:cViewPr>
      <p:guideLst>
        <p:guide orient="horz" pos="218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2" d="100"/>
        <a:sy n="5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4" Type="http://schemas.openxmlformats.org/officeDocument/2006/relationships/tableStyles" Target="tableStyles.xml"/><Relationship Id="rId63" Type="http://schemas.openxmlformats.org/officeDocument/2006/relationships/viewProps" Target="viewProps.xml"/><Relationship Id="rId62" Type="http://schemas.openxmlformats.org/officeDocument/2006/relationships/presProps" Target="presProps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4BFF78-19B0-4635-8059-6B325E9652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BD3170-97B6-44A8-B539-4BAC75C7E5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0" advTm="0"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547" t="889" r="791" b="1080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200973" y="278879"/>
            <a:ext cx="11820697" cy="63370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67AE6-0496-43D7-8B99-43FA6942E2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F58A6-ADFA-4A76-99DD-C20DA0B193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6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547" t="889" r="791" b="1080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185733" y="260464"/>
            <a:ext cx="11820697" cy="63370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0"/>
          <p:cNvSpPr txBox="1"/>
          <p:nvPr/>
        </p:nvSpPr>
        <p:spPr>
          <a:xfrm>
            <a:off x="2712979" y="3627520"/>
            <a:ext cx="6587719" cy="289560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>
              <a:lnSpc>
                <a:spcPct val="120000"/>
              </a:lnSpc>
              <a:buNone/>
            </a:pPr>
            <a:r>
              <a:rPr sz="1200" dirty="0" smtClean="0">
                <a:solidFill>
                  <a:schemeClr val="tx1">
                    <a:lumMod val="85000"/>
                    <a:lumOff val="15000"/>
                  </a:schemeClr>
                </a:solidFill>
                <a:ea typeface="Adobe 黑体 Std R" panose="020B0400000000000000" pitchFamily="34" charset="-122"/>
                <a:cs typeface="+mn-lt"/>
              </a:rPr>
              <a:t>REmote DIctionary Server(Redis) 是一个由Salvatore Sanfilippo写的key-value存储系统。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ea typeface="Adobe 黑体 Std R" panose="020B0400000000000000" pitchFamily="34" charset="-122"/>
              <a:cs typeface="+mn-lt"/>
            </a:endParaRPr>
          </a:p>
        </p:txBody>
      </p:sp>
      <p:sp>
        <p:nvSpPr>
          <p:cNvPr id="19" name="TextBox 37"/>
          <p:cNvSpPr txBox="1"/>
          <p:nvPr/>
        </p:nvSpPr>
        <p:spPr>
          <a:xfrm>
            <a:off x="4016898" y="2294816"/>
            <a:ext cx="3981450" cy="110680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buNone/>
            </a:pPr>
            <a:r>
              <a:rPr lang="en-US" altLang="zh-CN" sz="6600" b="1" dirty="0" smtClean="0">
                <a:solidFill>
                  <a:schemeClr val="accent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Arial" panose="020B0604020202020204" pitchFamily="34" charset="0"/>
              </a:rPr>
              <a:t>redis</a:t>
            </a:r>
            <a:r>
              <a:rPr lang="zh-CN" altLang="en-US" sz="6600" b="1" dirty="0" smtClean="0">
                <a:solidFill>
                  <a:schemeClr val="accent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Arial" panose="020B0604020202020204" pitchFamily="34" charset="0"/>
              </a:rPr>
              <a:t>使用</a:t>
            </a:r>
            <a:endParaRPr lang="zh-CN" altLang="en-US" sz="6600" b="1" dirty="0" smtClean="0">
              <a:solidFill>
                <a:schemeClr val="accent1"/>
              </a:solidFill>
              <a:latin typeface="方正兰亭黑_GBK" panose="02000000000000000000" pitchFamily="2" charset="-122"/>
              <a:ea typeface="方正兰亭黑_GBK" panose="02000000000000000000" pitchFamily="2" charset="-122"/>
              <a:cs typeface="Arial" panose="020B060402020202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 flipV="1">
            <a:off x="3018507" y="3442767"/>
            <a:ext cx="5976664" cy="45719"/>
            <a:chOff x="1100783" y="4624437"/>
            <a:chExt cx="5830416" cy="45719"/>
          </a:xfrm>
          <a:solidFill>
            <a:schemeClr val="accent1"/>
          </a:solidFill>
        </p:grpSpPr>
        <p:sp>
          <p:nvSpPr>
            <p:cNvPr id="21" name="矩形 20"/>
            <p:cNvSpPr/>
            <p:nvPr/>
          </p:nvSpPr>
          <p:spPr>
            <a:xfrm>
              <a:off x="1100783" y="4624437"/>
              <a:ext cx="194421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9DAD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3043883" y="4624437"/>
              <a:ext cx="194421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9DAD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4986983" y="4624437"/>
              <a:ext cx="194421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9DAD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991059" y="1622709"/>
            <a:ext cx="7979967" cy="3154710"/>
            <a:chOff x="2413595" y="2038970"/>
            <a:chExt cx="7979967" cy="3154710"/>
          </a:xfrm>
        </p:grpSpPr>
        <p:sp>
          <p:nvSpPr>
            <p:cNvPr id="25" name="TextBox 37"/>
            <p:cNvSpPr txBox="1"/>
            <p:nvPr/>
          </p:nvSpPr>
          <p:spPr>
            <a:xfrm>
              <a:off x="2413595" y="2038970"/>
              <a:ext cx="1083867" cy="31547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altLang="zh-CN" sz="19900" dirty="0" smtClean="0">
                  <a:solidFill>
                    <a:schemeClr val="accent1"/>
                  </a:solidFill>
                  <a:latin typeface="方正尚酷简体" panose="03000509000000000000" pitchFamily="65" charset="-122"/>
                  <a:ea typeface="方正尚酷简体" panose="03000509000000000000" pitchFamily="65" charset="-122"/>
                  <a:cs typeface="Arial" panose="020B0604020202020204" pitchFamily="34" charset="0"/>
                </a:rPr>
                <a:t>[</a:t>
              </a:r>
              <a:endParaRPr lang="zh-CN" altLang="en-US" sz="19900" dirty="0">
                <a:solidFill>
                  <a:schemeClr val="accent1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cs typeface="Arial" panose="020B0604020202020204" pitchFamily="34" charset="0"/>
              </a:endParaRPr>
            </a:p>
          </p:txBody>
        </p:sp>
        <p:sp>
          <p:nvSpPr>
            <p:cNvPr id="26" name="TextBox 37"/>
            <p:cNvSpPr txBox="1"/>
            <p:nvPr/>
          </p:nvSpPr>
          <p:spPr>
            <a:xfrm>
              <a:off x="9309695" y="2038970"/>
              <a:ext cx="1083867" cy="31547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altLang="zh-CN" sz="19900" dirty="0" smtClean="0">
                  <a:solidFill>
                    <a:schemeClr val="accent1"/>
                  </a:solidFill>
                  <a:latin typeface="方正尚酷简体" panose="03000509000000000000" pitchFamily="65" charset="-122"/>
                  <a:ea typeface="方正尚酷简体" panose="03000509000000000000" pitchFamily="65" charset="-122"/>
                  <a:cs typeface="Arial" panose="020B0604020202020204" pitchFamily="34" charset="0"/>
                </a:rPr>
                <a:t>]</a:t>
              </a:r>
              <a:endParaRPr lang="zh-CN" altLang="en-US" sz="19900" dirty="0">
                <a:solidFill>
                  <a:schemeClr val="accent1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27" name="Dustin O'Halloran - We Move Lightl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68204" y="15907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34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1.66667E-6 4.81481E-6 L 1.66667E-6 -0.07223 " pathEditMode="relative" rAng="0" ptsTypes="AA">
                                          <p:cBhvr>
                                            <p:cTn id="3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3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3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299"/>
                                </p:stCondLst>
                                <p:childTnLst>
                                  <p:par>
                                    <p:cTn id="37" presetID="2" presetClass="entr" presetSubtype="2" fill="hold" grpId="0" nodeType="afterEffect" p14:presetBounceEnd="21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000">
                                          <p:cBhvr additive="base">
                                            <p:cTn id="39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000">
                                          <p:cBhvr additive="base">
                                            <p:cTn id="40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41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</p:childTnLst>
            </p:cTn>
          </p:par>
        </p:tnLst>
        <p:bldLst>
          <p:bldP spid="15" grpId="0" bldLvl="0" animBg="1"/>
          <p:bldP spid="18" grpId="0"/>
          <p:bldP spid="19" grpId="0" bldLvl="0" animBg="1"/>
          <p:bldP spid="19" grpId="1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34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1.66667E-6 4.81481E-6 L 1.66667E-6 -0.07223 " pathEditMode="relative" rAng="0" ptsTypes="AA">
                                          <p:cBhvr>
                                            <p:cTn id="3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3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3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299"/>
                                </p:stCondLst>
                                <p:childTnLst>
                                  <p:par>
                                    <p:cTn id="37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41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</p:childTnLst>
            </p:cTn>
          </p:par>
        </p:tnLst>
        <p:bldLst>
          <p:bldP spid="15" grpId="0" bldLvl="0" animBg="1"/>
          <p:bldP spid="18" grpId="0"/>
          <p:bldP spid="19" grpId="0" bldLvl="0" animBg="1"/>
          <p:bldP spid="19" grpId="1" bldLvl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96" name="Group 32"/>
          <p:cNvGrpSpPr/>
          <p:nvPr/>
        </p:nvGrpSpPr>
        <p:grpSpPr>
          <a:xfrm>
            <a:off x="612775" y="2538095"/>
            <a:ext cx="2409190" cy="2879725"/>
            <a:chOff x="8245475" y="6008688"/>
            <a:chExt cx="7886700" cy="5889625"/>
          </a:xfrm>
          <a:solidFill>
            <a:srgbClr val="B11C16"/>
          </a:solidFill>
        </p:grpSpPr>
        <p:grpSp>
          <p:nvGrpSpPr>
            <p:cNvPr id="97" name="Group 28"/>
            <p:cNvGrpSpPr/>
            <p:nvPr/>
          </p:nvGrpSpPr>
          <p:grpSpPr>
            <a:xfrm>
              <a:off x="8245475" y="9618663"/>
              <a:ext cx="7886700" cy="2279650"/>
              <a:chOff x="8435975" y="7542213"/>
              <a:chExt cx="7505700" cy="2279650"/>
            </a:xfrm>
            <a:grpFill/>
          </p:grpSpPr>
          <p:sp>
            <p:nvSpPr>
              <p:cNvPr id="107" name="Freeform 5"/>
              <p:cNvSpPr/>
              <p:nvPr/>
            </p:nvSpPr>
            <p:spPr bwMode="auto">
              <a:xfrm>
                <a:off x="8455025" y="7542213"/>
                <a:ext cx="7467600" cy="1962150"/>
              </a:xfrm>
              <a:custGeom>
                <a:avLst/>
                <a:gdLst>
                  <a:gd name="T0" fmla="*/ 4038 w 4704"/>
                  <a:gd name="T1" fmla="*/ 0 h 1236"/>
                  <a:gd name="T2" fmla="*/ 2368 w 4704"/>
                  <a:gd name="T3" fmla="*/ 0 h 1236"/>
                  <a:gd name="T4" fmla="*/ 2336 w 4704"/>
                  <a:gd name="T5" fmla="*/ 0 h 1236"/>
                  <a:gd name="T6" fmla="*/ 666 w 4704"/>
                  <a:gd name="T7" fmla="*/ 0 h 1236"/>
                  <a:gd name="T8" fmla="*/ 0 w 4704"/>
                  <a:gd name="T9" fmla="*/ 1118 h 1236"/>
                  <a:gd name="T10" fmla="*/ 0 w 4704"/>
                  <a:gd name="T11" fmla="*/ 1118 h 1236"/>
                  <a:gd name="T12" fmla="*/ 2 w 4704"/>
                  <a:gd name="T13" fmla="*/ 1132 h 1236"/>
                  <a:gd name="T14" fmla="*/ 8 w 4704"/>
                  <a:gd name="T15" fmla="*/ 1148 h 1236"/>
                  <a:gd name="T16" fmla="*/ 16 w 4704"/>
                  <a:gd name="T17" fmla="*/ 1168 h 1236"/>
                  <a:gd name="T18" fmla="*/ 28 w 4704"/>
                  <a:gd name="T19" fmla="*/ 1188 h 1236"/>
                  <a:gd name="T20" fmla="*/ 38 w 4704"/>
                  <a:gd name="T21" fmla="*/ 1198 h 1236"/>
                  <a:gd name="T22" fmla="*/ 48 w 4704"/>
                  <a:gd name="T23" fmla="*/ 1208 h 1236"/>
                  <a:gd name="T24" fmla="*/ 58 w 4704"/>
                  <a:gd name="T25" fmla="*/ 1216 h 1236"/>
                  <a:gd name="T26" fmla="*/ 72 w 4704"/>
                  <a:gd name="T27" fmla="*/ 1224 h 1236"/>
                  <a:gd name="T28" fmla="*/ 86 w 4704"/>
                  <a:gd name="T29" fmla="*/ 1230 h 1236"/>
                  <a:gd name="T30" fmla="*/ 104 w 4704"/>
                  <a:gd name="T31" fmla="*/ 1236 h 1236"/>
                  <a:gd name="T32" fmla="*/ 2336 w 4704"/>
                  <a:gd name="T33" fmla="*/ 1236 h 1236"/>
                  <a:gd name="T34" fmla="*/ 2368 w 4704"/>
                  <a:gd name="T35" fmla="*/ 1236 h 1236"/>
                  <a:gd name="T36" fmla="*/ 4600 w 4704"/>
                  <a:gd name="T37" fmla="*/ 1236 h 1236"/>
                  <a:gd name="T38" fmla="*/ 4600 w 4704"/>
                  <a:gd name="T39" fmla="*/ 1236 h 1236"/>
                  <a:gd name="T40" fmla="*/ 4616 w 4704"/>
                  <a:gd name="T41" fmla="*/ 1230 h 1236"/>
                  <a:gd name="T42" fmla="*/ 4632 w 4704"/>
                  <a:gd name="T43" fmla="*/ 1224 h 1236"/>
                  <a:gd name="T44" fmla="*/ 4646 w 4704"/>
                  <a:gd name="T45" fmla="*/ 1216 h 1236"/>
                  <a:gd name="T46" fmla="*/ 4656 w 4704"/>
                  <a:gd name="T47" fmla="*/ 1208 h 1236"/>
                  <a:gd name="T48" fmla="*/ 4666 w 4704"/>
                  <a:gd name="T49" fmla="*/ 1198 h 1236"/>
                  <a:gd name="T50" fmla="*/ 4674 w 4704"/>
                  <a:gd name="T51" fmla="*/ 1188 h 1236"/>
                  <a:gd name="T52" fmla="*/ 4688 w 4704"/>
                  <a:gd name="T53" fmla="*/ 1168 h 1236"/>
                  <a:gd name="T54" fmla="*/ 4696 w 4704"/>
                  <a:gd name="T55" fmla="*/ 1148 h 1236"/>
                  <a:gd name="T56" fmla="*/ 4702 w 4704"/>
                  <a:gd name="T57" fmla="*/ 1132 h 1236"/>
                  <a:gd name="T58" fmla="*/ 4704 w 4704"/>
                  <a:gd name="T59" fmla="*/ 1118 h 1236"/>
                  <a:gd name="T60" fmla="*/ 4038 w 4704"/>
                  <a:gd name="T6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704" h="1236">
                    <a:moveTo>
                      <a:pt x="4038" y="0"/>
                    </a:moveTo>
                    <a:lnTo>
                      <a:pt x="2368" y="0"/>
                    </a:lnTo>
                    <a:lnTo>
                      <a:pt x="2336" y="0"/>
                    </a:lnTo>
                    <a:lnTo>
                      <a:pt x="666" y="0"/>
                    </a:lnTo>
                    <a:lnTo>
                      <a:pt x="0" y="1118"/>
                    </a:lnTo>
                    <a:lnTo>
                      <a:pt x="0" y="1118"/>
                    </a:lnTo>
                    <a:lnTo>
                      <a:pt x="2" y="1132"/>
                    </a:lnTo>
                    <a:lnTo>
                      <a:pt x="8" y="1148"/>
                    </a:lnTo>
                    <a:lnTo>
                      <a:pt x="16" y="1168"/>
                    </a:lnTo>
                    <a:lnTo>
                      <a:pt x="28" y="1188"/>
                    </a:lnTo>
                    <a:lnTo>
                      <a:pt x="38" y="1198"/>
                    </a:lnTo>
                    <a:lnTo>
                      <a:pt x="48" y="1208"/>
                    </a:lnTo>
                    <a:lnTo>
                      <a:pt x="58" y="1216"/>
                    </a:lnTo>
                    <a:lnTo>
                      <a:pt x="72" y="1224"/>
                    </a:lnTo>
                    <a:lnTo>
                      <a:pt x="86" y="1230"/>
                    </a:lnTo>
                    <a:lnTo>
                      <a:pt x="104" y="1236"/>
                    </a:lnTo>
                    <a:lnTo>
                      <a:pt x="2336" y="1236"/>
                    </a:lnTo>
                    <a:lnTo>
                      <a:pt x="2368" y="1236"/>
                    </a:lnTo>
                    <a:lnTo>
                      <a:pt x="4600" y="1236"/>
                    </a:lnTo>
                    <a:lnTo>
                      <a:pt x="4600" y="1236"/>
                    </a:lnTo>
                    <a:lnTo>
                      <a:pt x="4616" y="1230"/>
                    </a:lnTo>
                    <a:lnTo>
                      <a:pt x="4632" y="1224"/>
                    </a:lnTo>
                    <a:lnTo>
                      <a:pt x="4646" y="1216"/>
                    </a:lnTo>
                    <a:lnTo>
                      <a:pt x="4656" y="1208"/>
                    </a:lnTo>
                    <a:lnTo>
                      <a:pt x="4666" y="1198"/>
                    </a:lnTo>
                    <a:lnTo>
                      <a:pt x="4674" y="1188"/>
                    </a:lnTo>
                    <a:lnTo>
                      <a:pt x="4688" y="1168"/>
                    </a:lnTo>
                    <a:lnTo>
                      <a:pt x="4696" y="1148"/>
                    </a:lnTo>
                    <a:lnTo>
                      <a:pt x="4702" y="1132"/>
                    </a:lnTo>
                    <a:lnTo>
                      <a:pt x="4704" y="1118"/>
                    </a:lnTo>
                    <a:lnTo>
                      <a:pt x="40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20" tIns="22860" rIns="45720" bIns="22860" numCol="1" anchor="t" anchorCtr="0" compatLnSpc="1"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8" name="Freeform 6"/>
              <p:cNvSpPr/>
              <p:nvPr/>
            </p:nvSpPr>
            <p:spPr bwMode="auto">
              <a:xfrm>
                <a:off x="8435975" y="9275763"/>
                <a:ext cx="7505700" cy="546100"/>
              </a:xfrm>
              <a:custGeom>
                <a:avLst/>
                <a:gdLst>
                  <a:gd name="T0" fmla="*/ 4694 w 4728"/>
                  <a:gd name="T1" fmla="*/ 0 h 344"/>
                  <a:gd name="T2" fmla="*/ 32 w 4728"/>
                  <a:gd name="T3" fmla="*/ 0 h 344"/>
                  <a:gd name="T4" fmla="*/ 12 w 4728"/>
                  <a:gd name="T5" fmla="*/ 34 h 344"/>
                  <a:gd name="T6" fmla="*/ 12 w 4728"/>
                  <a:gd name="T7" fmla="*/ 34 h 344"/>
                  <a:gd name="T8" fmla="*/ 10 w 4728"/>
                  <a:gd name="T9" fmla="*/ 46 h 344"/>
                  <a:gd name="T10" fmla="*/ 4 w 4728"/>
                  <a:gd name="T11" fmla="*/ 82 h 344"/>
                  <a:gd name="T12" fmla="*/ 0 w 4728"/>
                  <a:gd name="T13" fmla="*/ 132 h 344"/>
                  <a:gd name="T14" fmla="*/ 0 w 4728"/>
                  <a:gd name="T15" fmla="*/ 158 h 344"/>
                  <a:gd name="T16" fmla="*/ 0 w 4728"/>
                  <a:gd name="T17" fmla="*/ 188 h 344"/>
                  <a:gd name="T18" fmla="*/ 4 w 4728"/>
                  <a:gd name="T19" fmla="*/ 216 h 344"/>
                  <a:gd name="T20" fmla="*/ 8 w 4728"/>
                  <a:gd name="T21" fmla="*/ 244 h 344"/>
                  <a:gd name="T22" fmla="*/ 16 w 4728"/>
                  <a:gd name="T23" fmla="*/ 270 h 344"/>
                  <a:gd name="T24" fmla="*/ 28 w 4728"/>
                  <a:gd name="T25" fmla="*/ 294 h 344"/>
                  <a:gd name="T26" fmla="*/ 34 w 4728"/>
                  <a:gd name="T27" fmla="*/ 304 h 344"/>
                  <a:gd name="T28" fmla="*/ 42 w 4728"/>
                  <a:gd name="T29" fmla="*/ 314 h 344"/>
                  <a:gd name="T30" fmla="*/ 52 w 4728"/>
                  <a:gd name="T31" fmla="*/ 322 h 344"/>
                  <a:gd name="T32" fmla="*/ 62 w 4728"/>
                  <a:gd name="T33" fmla="*/ 330 h 344"/>
                  <a:gd name="T34" fmla="*/ 72 w 4728"/>
                  <a:gd name="T35" fmla="*/ 336 h 344"/>
                  <a:gd name="T36" fmla="*/ 84 w 4728"/>
                  <a:gd name="T37" fmla="*/ 340 h 344"/>
                  <a:gd name="T38" fmla="*/ 98 w 4728"/>
                  <a:gd name="T39" fmla="*/ 342 h 344"/>
                  <a:gd name="T40" fmla="*/ 114 w 4728"/>
                  <a:gd name="T41" fmla="*/ 344 h 344"/>
                  <a:gd name="T42" fmla="*/ 114 w 4728"/>
                  <a:gd name="T43" fmla="*/ 344 h 344"/>
                  <a:gd name="T44" fmla="*/ 534 w 4728"/>
                  <a:gd name="T45" fmla="*/ 344 h 344"/>
                  <a:gd name="T46" fmla="*/ 1296 w 4728"/>
                  <a:gd name="T47" fmla="*/ 344 h 344"/>
                  <a:gd name="T48" fmla="*/ 2354 w 4728"/>
                  <a:gd name="T49" fmla="*/ 344 h 344"/>
                  <a:gd name="T50" fmla="*/ 2364 w 4728"/>
                  <a:gd name="T51" fmla="*/ 344 h 344"/>
                  <a:gd name="T52" fmla="*/ 2372 w 4728"/>
                  <a:gd name="T53" fmla="*/ 344 h 344"/>
                  <a:gd name="T54" fmla="*/ 2372 w 4728"/>
                  <a:gd name="T55" fmla="*/ 344 h 344"/>
                  <a:gd name="T56" fmla="*/ 3432 w 4728"/>
                  <a:gd name="T57" fmla="*/ 344 h 344"/>
                  <a:gd name="T58" fmla="*/ 4194 w 4728"/>
                  <a:gd name="T59" fmla="*/ 344 h 344"/>
                  <a:gd name="T60" fmla="*/ 4614 w 4728"/>
                  <a:gd name="T61" fmla="*/ 344 h 344"/>
                  <a:gd name="T62" fmla="*/ 4614 w 4728"/>
                  <a:gd name="T63" fmla="*/ 344 h 344"/>
                  <a:gd name="T64" fmla="*/ 4630 w 4728"/>
                  <a:gd name="T65" fmla="*/ 342 h 344"/>
                  <a:gd name="T66" fmla="*/ 4642 w 4728"/>
                  <a:gd name="T67" fmla="*/ 340 h 344"/>
                  <a:gd name="T68" fmla="*/ 4656 w 4728"/>
                  <a:gd name="T69" fmla="*/ 336 h 344"/>
                  <a:gd name="T70" fmla="*/ 4666 w 4728"/>
                  <a:gd name="T71" fmla="*/ 330 h 344"/>
                  <a:gd name="T72" fmla="*/ 4676 w 4728"/>
                  <a:gd name="T73" fmla="*/ 322 h 344"/>
                  <a:gd name="T74" fmla="*/ 4686 w 4728"/>
                  <a:gd name="T75" fmla="*/ 314 h 344"/>
                  <a:gd name="T76" fmla="*/ 4694 w 4728"/>
                  <a:gd name="T77" fmla="*/ 304 h 344"/>
                  <a:gd name="T78" fmla="*/ 4700 w 4728"/>
                  <a:gd name="T79" fmla="*/ 294 h 344"/>
                  <a:gd name="T80" fmla="*/ 4712 w 4728"/>
                  <a:gd name="T81" fmla="*/ 270 h 344"/>
                  <a:gd name="T82" fmla="*/ 4720 w 4728"/>
                  <a:gd name="T83" fmla="*/ 244 h 344"/>
                  <a:gd name="T84" fmla="*/ 4724 w 4728"/>
                  <a:gd name="T85" fmla="*/ 216 h 344"/>
                  <a:gd name="T86" fmla="*/ 4728 w 4728"/>
                  <a:gd name="T87" fmla="*/ 188 h 344"/>
                  <a:gd name="T88" fmla="*/ 4728 w 4728"/>
                  <a:gd name="T89" fmla="*/ 158 h 344"/>
                  <a:gd name="T90" fmla="*/ 4728 w 4728"/>
                  <a:gd name="T91" fmla="*/ 132 h 344"/>
                  <a:gd name="T92" fmla="*/ 4724 w 4728"/>
                  <a:gd name="T93" fmla="*/ 82 h 344"/>
                  <a:gd name="T94" fmla="*/ 4718 w 4728"/>
                  <a:gd name="T95" fmla="*/ 46 h 344"/>
                  <a:gd name="T96" fmla="*/ 4716 w 4728"/>
                  <a:gd name="T97" fmla="*/ 34 h 344"/>
                  <a:gd name="T98" fmla="*/ 4694 w 4728"/>
                  <a:gd name="T99" fmla="*/ 0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728" h="344">
                    <a:moveTo>
                      <a:pt x="4694" y="0"/>
                    </a:moveTo>
                    <a:lnTo>
                      <a:pt x="32" y="0"/>
                    </a:lnTo>
                    <a:lnTo>
                      <a:pt x="12" y="34"/>
                    </a:lnTo>
                    <a:lnTo>
                      <a:pt x="12" y="34"/>
                    </a:lnTo>
                    <a:lnTo>
                      <a:pt x="10" y="46"/>
                    </a:lnTo>
                    <a:lnTo>
                      <a:pt x="4" y="82"/>
                    </a:lnTo>
                    <a:lnTo>
                      <a:pt x="0" y="132"/>
                    </a:lnTo>
                    <a:lnTo>
                      <a:pt x="0" y="158"/>
                    </a:lnTo>
                    <a:lnTo>
                      <a:pt x="0" y="188"/>
                    </a:lnTo>
                    <a:lnTo>
                      <a:pt x="4" y="216"/>
                    </a:lnTo>
                    <a:lnTo>
                      <a:pt x="8" y="244"/>
                    </a:lnTo>
                    <a:lnTo>
                      <a:pt x="16" y="270"/>
                    </a:lnTo>
                    <a:lnTo>
                      <a:pt x="28" y="294"/>
                    </a:lnTo>
                    <a:lnTo>
                      <a:pt x="34" y="304"/>
                    </a:lnTo>
                    <a:lnTo>
                      <a:pt x="42" y="314"/>
                    </a:lnTo>
                    <a:lnTo>
                      <a:pt x="52" y="322"/>
                    </a:lnTo>
                    <a:lnTo>
                      <a:pt x="62" y="330"/>
                    </a:lnTo>
                    <a:lnTo>
                      <a:pt x="72" y="336"/>
                    </a:lnTo>
                    <a:lnTo>
                      <a:pt x="84" y="340"/>
                    </a:lnTo>
                    <a:lnTo>
                      <a:pt x="98" y="342"/>
                    </a:lnTo>
                    <a:lnTo>
                      <a:pt x="114" y="344"/>
                    </a:lnTo>
                    <a:lnTo>
                      <a:pt x="114" y="344"/>
                    </a:lnTo>
                    <a:lnTo>
                      <a:pt x="534" y="344"/>
                    </a:lnTo>
                    <a:lnTo>
                      <a:pt x="1296" y="344"/>
                    </a:lnTo>
                    <a:lnTo>
                      <a:pt x="2354" y="344"/>
                    </a:lnTo>
                    <a:lnTo>
                      <a:pt x="2364" y="344"/>
                    </a:lnTo>
                    <a:lnTo>
                      <a:pt x="2372" y="344"/>
                    </a:lnTo>
                    <a:lnTo>
                      <a:pt x="2372" y="344"/>
                    </a:lnTo>
                    <a:lnTo>
                      <a:pt x="3432" y="344"/>
                    </a:lnTo>
                    <a:lnTo>
                      <a:pt x="4194" y="344"/>
                    </a:lnTo>
                    <a:lnTo>
                      <a:pt x="4614" y="344"/>
                    </a:lnTo>
                    <a:lnTo>
                      <a:pt x="4614" y="344"/>
                    </a:lnTo>
                    <a:lnTo>
                      <a:pt x="4630" y="342"/>
                    </a:lnTo>
                    <a:lnTo>
                      <a:pt x="4642" y="340"/>
                    </a:lnTo>
                    <a:lnTo>
                      <a:pt x="4656" y="336"/>
                    </a:lnTo>
                    <a:lnTo>
                      <a:pt x="4666" y="330"/>
                    </a:lnTo>
                    <a:lnTo>
                      <a:pt x="4676" y="322"/>
                    </a:lnTo>
                    <a:lnTo>
                      <a:pt x="4686" y="314"/>
                    </a:lnTo>
                    <a:lnTo>
                      <a:pt x="4694" y="304"/>
                    </a:lnTo>
                    <a:lnTo>
                      <a:pt x="4700" y="294"/>
                    </a:lnTo>
                    <a:lnTo>
                      <a:pt x="4712" y="270"/>
                    </a:lnTo>
                    <a:lnTo>
                      <a:pt x="4720" y="244"/>
                    </a:lnTo>
                    <a:lnTo>
                      <a:pt x="4724" y="216"/>
                    </a:lnTo>
                    <a:lnTo>
                      <a:pt x="4728" y="188"/>
                    </a:lnTo>
                    <a:lnTo>
                      <a:pt x="4728" y="158"/>
                    </a:lnTo>
                    <a:lnTo>
                      <a:pt x="4728" y="132"/>
                    </a:lnTo>
                    <a:lnTo>
                      <a:pt x="4724" y="82"/>
                    </a:lnTo>
                    <a:lnTo>
                      <a:pt x="4718" y="46"/>
                    </a:lnTo>
                    <a:lnTo>
                      <a:pt x="4716" y="34"/>
                    </a:lnTo>
                    <a:lnTo>
                      <a:pt x="469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20" tIns="22860" rIns="45720" bIns="22860" numCol="1" anchor="t" anchorCtr="0" compatLnSpc="1"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98" name="Group 29"/>
            <p:cNvGrpSpPr/>
            <p:nvPr/>
          </p:nvGrpSpPr>
          <p:grpSpPr>
            <a:xfrm>
              <a:off x="9461500" y="7967663"/>
              <a:ext cx="5372100" cy="1543050"/>
              <a:chOff x="9521825" y="5891213"/>
              <a:chExt cx="5372100" cy="1543050"/>
            </a:xfrm>
            <a:grpFill/>
          </p:grpSpPr>
          <p:sp>
            <p:nvSpPr>
              <p:cNvPr id="105" name="Freeform 7"/>
              <p:cNvSpPr/>
              <p:nvPr/>
            </p:nvSpPr>
            <p:spPr bwMode="auto">
              <a:xfrm>
                <a:off x="9534525" y="5891213"/>
                <a:ext cx="5346700" cy="1330325"/>
              </a:xfrm>
              <a:custGeom>
                <a:avLst/>
                <a:gdLst>
                  <a:gd name="T0" fmla="*/ 2892 w 3368"/>
                  <a:gd name="T1" fmla="*/ 0 h 838"/>
                  <a:gd name="T2" fmla="*/ 1696 w 3368"/>
                  <a:gd name="T3" fmla="*/ 0 h 838"/>
                  <a:gd name="T4" fmla="*/ 1672 w 3368"/>
                  <a:gd name="T5" fmla="*/ 0 h 838"/>
                  <a:gd name="T6" fmla="*/ 476 w 3368"/>
                  <a:gd name="T7" fmla="*/ 0 h 838"/>
                  <a:gd name="T8" fmla="*/ 0 w 3368"/>
                  <a:gd name="T9" fmla="*/ 758 h 838"/>
                  <a:gd name="T10" fmla="*/ 0 w 3368"/>
                  <a:gd name="T11" fmla="*/ 758 h 838"/>
                  <a:gd name="T12" fmla="*/ 2 w 3368"/>
                  <a:gd name="T13" fmla="*/ 768 h 838"/>
                  <a:gd name="T14" fmla="*/ 6 w 3368"/>
                  <a:gd name="T15" fmla="*/ 778 h 838"/>
                  <a:gd name="T16" fmla="*/ 12 w 3368"/>
                  <a:gd name="T17" fmla="*/ 792 h 838"/>
                  <a:gd name="T18" fmla="*/ 22 w 3368"/>
                  <a:gd name="T19" fmla="*/ 804 h 838"/>
                  <a:gd name="T20" fmla="*/ 34 w 3368"/>
                  <a:gd name="T21" fmla="*/ 818 h 838"/>
                  <a:gd name="T22" fmla="*/ 42 w 3368"/>
                  <a:gd name="T23" fmla="*/ 824 h 838"/>
                  <a:gd name="T24" fmla="*/ 52 w 3368"/>
                  <a:gd name="T25" fmla="*/ 830 h 838"/>
                  <a:gd name="T26" fmla="*/ 62 w 3368"/>
                  <a:gd name="T27" fmla="*/ 834 h 838"/>
                  <a:gd name="T28" fmla="*/ 74 w 3368"/>
                  <a:gd name="T29" fmla="*/ 838 h 838"/>
                  <a:gd name="T30" fmla="*/ 1672 w 3368"/>
                  <a:gd name="T31" fmla="*/ 838 h 838"/>
                  <a:gd name="T32" fmla="*/ 1696 w 3368"/>
                  <a:gd name="T33" fmla="*/ 838 h 838"/>
                  <a:gd name="T34" fmla="*/ 3294 w 3368"/>
                  <a:gd name="T35" fmla="*/ 838 h 838"/>
                  <a:gd name="T36" fmla="*/ 3294 w 3368"/>
                  <a:gd name="T37" fmla="*/ 838 h 838"/>
                  <a:gd name="T38" fmla="*/ 3306 w 3368"/>
                  <a:gd name="T39" fmla="*/ 834 h 838"/>
                  <a:gd name="T40" fmla="*/ 3316 w 3368"/>
                  <a:gd name="T41" fmla="*/ 830 h 838"/>
                  <a:gd name="T42" fmla="*/ 3326 w 3368"/>
                  <a:gd name="T43" fmla="*/ 824 h 838"/>
                  <a:gd name="T44" fmla="*/ 3334 w 3368"/>
                  <a:gd name="T45" fmla="*/ 818 h 838"/>
                  <a:gd name="T46" fmla="*/ 3346 w 3368"/>
                  <a:gd name="T47" fmla="*/ 804 h 838"/>
                  <a:gd name="T48" fmla="*/ 3356 w 3368"/>
                  <a:gd name="T49" fmla="*/ 792 h 838"/>
                  <a:gd name="T50" fmla="*/ 3362 w 3368"/>
                  <a:gd name="T51" fmla="*/ 778 h 838"/>
                  <a:gd name="T52" fmla="*/ 3366 w 3368"/>
                  <a:gd name="T53" fmla="*/ 768 h 838"/>
                  <a:gd name="T54" fmla="*/ 3368 w 3368"/>
                  <a:gd name="T55" fmla="*/ 758 h 838"/>
                  <a:gd name="T56" fmla="*/ 2892 w 3368"/>
                  <a:gd name="T57" fmla="*/ 0 h 8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368" h="838">
                    <a:moveTo>
                      <a:pt x="2892" y="0"/>
                    </a:moveTo>
                    <a:lnTo>
                      <a:pt x="1696" y="0"/>
                    </a:lnTo>
                    <a:lnTo>
                      <a:pt x="1672" y="0"/>
                    </a:lnTo>
                    <a:lnTo>
                      <a:pt x="476" y="0"/>
                    </a:lnTo>
                    <a:lnTo>
                      <a:pt x="0" y="758"/>
                    </a:lnTo>
                    <a:lnTo>
                      <a:pt x="0" y="758"/>
                    </a:lnTo>
                    <a:lnTo>
                      <a:pt x="2" y="768"/>
                    </a:lnTo>
                    <a:lnTo>
                      <a:pt x="6" y="778"/>
                    </a:lnTo>
                    <a:lnTo>
                      <a:pt x="12" y="792"/>
                    </a:lnTo>
                    <a:lnTo>
                      <a:pt x="22" y="804"/>
                    </a:lnTo>
                    <a:lnTo>
                      <a:pt x="34" y="818"/>
                    </a:lnTo>
                    <a:lnTo>
                      <a:pt x="42" y="824"/>
                    </a:lnTo>
                    <a:lnTo>
                      <a:pt x="52" y="830"/>
                    </a:lnTo>
                    <a:lnTo>
                      <a:pt x="62" y="834"/>
                    </a:lnTo>
                    <a:lnTo>
                      <a:pt x="74" y="838"/>
                    </a:lnTo>
                    <a:lnTo>
                      <a:pt x="1672" y="838"/>
                    </a:lnTo>
                    <a:lnTo>
                      <a:pt x="1696" y="838"/>
                    </a:lnTo>
                    <a:lnTo>
                      <a:pt x="3294" y="838"/>
                    </a:lnTo>
                    <a:lnTo>
                      <a:pt x="3294" y="838"/>
                    </a:lnTo>
                    <a:lnTo>
                      <a:pt x="3306" y="834"/>
                    </a:lnTo>
                    <a:lnTo>
                      <a:pt x="3316" y="830"/>
                    </a:lnTo>
                    <a:lnTo>
                      <a:pt x="3326" y="824"/>
                    </a:lnTo>
                    <a:lnTo>
                      <a:pt x="3334" y="818"/>
                    </a:lnTo>
                    <a:lnTo>
                      <a:pt x="3346" y="804"/>
                    </a:lnTo>
                    <a:lnTo>
                      <a:pt x="3356" y="792"/>
                    </a:lnTo>
                    <a:lnTo>
                      <a:pt x="3362" y="778"/>
                    </a:lnTo>
                    <a:lnTo>
                      <a:pt x="3366" y="768"/>
                    </a:lnTo>
                    <a:lnTo>
                      <a:pt x="3368" y="758"/>
                    </a:lnTo>
                    <a:lnTo>
                      <a:pt x="289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20" tIns="22860" rIns="45720" bIns="22860" numCol="1" anchor="t" anchorCtr="0" compatLnSpc="1"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6" name="Freeform 8"/>
              <p:cNvSpPr/>
              <p:nvPr/>
            </p:nvSpPr>
            <p:spPr bwMode="auto">
              <a:xfrm>
                <a:off x="9521825" y="7065963"/>
                <a:ext cx="5372100" cy="368300"/>
              </a:xfrm>
              <a:custGeom>
                <a:avLst/>
                <a:gdLst>
                  <a:gd name="T0" fmla="*/ 3360 w 3384"/>
                  <a:gd name="T1" fmla="*/ 0 h 232"/>
                  <a:gd name="T2" fmla="*/ 24 w 3384"/>
                  <a:gd name="T3" fmla="*/ 0 h 232"/>
                  <a:gd name="T4" fmla="*/ 8 w 3384"/>
                  <a:gd name="T5" fmla="*/ 22 h 232"/>
                  <a:gd name="T6" fmla="*/ 8 w 3384"/>
                  <a:gd name="T7" fmla="*/ 22 h 232"/>
                  <a:gd name="T8" fmla="*/ 4 w 3384"/>
                  <a:gd name="T9" fmla="*/ 56 h 232"/>
                  <a:gd name="T10" fmla="*/ 0 w 3384"/>
                  <a:gd name="T11" fmla="*/ 88 h 232"/>
                  <a:gd name="T12" fmla="*/ 0 w 3384"/>
                  <a:gd name="T13" fmla="*/ 126 h 232"/>
                  <a:gd name="T14" fmla="*/ 2 w 3384"/>
                  <a:gd name="T15" fmla="*/ 146 h 232"/>
                  <a:gd name="T16" fmla="*/ 6 w 3384"/>
                  <a:gd name="T17" fmla="*/ 166 h 232"/>
                  <a:gd name="T18" fmla="*/ 12 w 3384"/>
                  <a:gd name="T19" fmla="*/ 184 h 232"/>
                  <a:gd name="T20" fmla="*/ 20 w 3384"/>
                  <a:gd name="T21" fmla="*/ 200 h 232"/>
                  <a:gd name="T22" fmla="*/ 30 w 3384"/>
                  <a:gd name="T23" fmla="*/ 212 h 232"/>
                  <a:gd name="T24" fmla="*/ 44 w 3384"/>
                  <a:gd name="T25" fmla="*/ 222 h 232"/>
                  <a:gd name="T26" fmla="*/ 52 w 3384"/>
                  <a:gd name="T27" fmla="*/ 226 h 232"/>
                  <a:gd name="T28" fmla="*/ 60 w 3384"/>
                  <a:gd name="T29" fmla="*/ 230 h 232"/>
                  <a:gd name="T30" fmla="*/ 70 w 3384"/>
                  <a:gd name="T31" fmla="*/ 232 h 232"/>
                  <a:gd name="T32" fmla="*/ 82 w 3384"/>
                  <a:gd name="T33" fmla="*/ 232 h 232"/>
                  <a:gd name="T34" fmla="*/ 82 w 3384"/>
                  <a:gd name="T35" fmla="*/ 232 h 232"/>
                  <a:gd name="T36" fmla="*/ 928 w 3384"/>
                  <a:gd name="T37" fmla="*/ 232 h 232"/>
                  <a:gd name="T38" fmla="*/ 1686 w 3384"/>
                  <a:gd name="T39" fmla="*/ 232 h 232"/>
                  <a:gd name="T40" fmla="*/ 1692 w 3384"/>
                  <a:gd name="T41" fmla="*/ 232 h 232"/>
                  <a:gd name="T42" fmla="*/ 1698 w 3384"/>
                  <a:gd name="T43" fmla="*/ 232 h 232"/>
                  <a:gd name="T44" fmla="*/ 1698 w 3384"/>
                  <a:gd name="T45" fmla="*/ 232 h 232"/>
                  <a:gd name="T46" fmla="*/ 2456 w 3384"/>
                  <a:gd name="T47" fmla="*/ 232 h 232"/>
                  <a:gd name="T48" fmla="*/ 3302 w 3384"/>
                  <a:gd name="T49" fmla="*/ 232 h 232"/>
                  <a:gd name="T50" fmla="*/ 3302 w 3384"/>
                  <a:gd name="T51" fmla="*/ 232 h 232"/>
                  <a:gd name="T52" fmla="*/ 3314 w 3384"/>
                  <a:gd name="T53" fmla="*/ 232 h 232"/>
                  <a:gd name="T54" fmla="*/ 3324 w 3384"/>
                  <a:gd name="T55" fmla="*/ 230 h 232"/>
                  <a:gd name="T56" fmla="*/ 3332 w 3384"/>
                  <a:gd name="T57" fmla="*/ 226 h 232"/>
                  <a:gd name="T58" fmla="*/ 3340 w 3384"/>
                  <a:gd name="T59" fmla="*/ 222 h 232"/>
                  <a:gd name="T60" fmla="*/ 3354 w 3384"/>
                  <a:gd name="T61" fmla="*/ 212 h 232"/>
                  <a:gd name="T62" fmla="*/ 3364 w 3384"/>
                  <a:gd name="T63" fmla="*/ 200 h 232"/>
                  <a:gd name="T64" fmla="*/ 3372 w 3384"/>
                  <a:gd name="T65" fmla="*/ 184 h 232"/>
                  <a:gd name="T66" fmla="*/ 3378 w 3384"/>
                  <a:gd name="T67" fmla="*/ 166 h 232"/>
                  <a:gd name="T68" fmla="*/ 3382 w 3384"/>
                  <a:gd name="T69" fmla="*/ 146 h 232"/>
                  <a:gd name="T70" fmla="*/ 3384 w 3384"/>
                  <a:gd name="T71" fmla="*/ 126 h 232"/>
                  <a:gd name="T72" fmla="*/ 3384 w 3384"/>
                  <a:gd name="T73" fmla="*/ 88 h 232"/>
                  <a:gd name="T74" fmla="*/ 3380 w 3384"/>
                  <a:gd name="T75" fmla="*/ 56 h 232"/>
                  <a:gd name="T76" fmla="*/ 3376 w 3384"/>
                  <a:gd name="T77" fmla="*/ 22 h 232"/>
                  <a:gd name="T78" fmla="*/ 3360 w 3384"/>
                  <a:gd name="T79" fmla="*/ 0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4" h="232">
                    <a:moveTo>
                      <a:pt x="3360" y="0"/>
                    </a:moveTo>
                    <a:lnTo>
                      <a:pt x="24" y="0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4" y="56"/>
                    </a:lnTo>
                    <a:lnTo>
                      <a:pt x="0" y="88"/>
                    </a:lnTo>
                    <a:lnTo>
                      <a:pt x="0" y="126"/>
                    </a:lnTo>
                    <a:lnTo>
                      <a:pt x="2" y="146"/>
                    </a:lnTo>
                    <a:lnTo>
                      <a:pt x="6" y="166"/>
                    </a:lnTo>
                    <a:lnTo>
                      <a:pt x="12" y="184"/>
                    </a:lnTo>
                    <a:lnTo>
                      <a:pt x="20" y="200"/>
                    </a:lnTo>
                    <a:lnTo>
                      <a:pt x="30" y="212"/>
                    </a:lnTo>
                    <a:lnTo>
                      <a:pt x="44" y="222"/>
                    </a:lnTo>
                    <a:lnTo>
                      <a:pt x="52" y="226"/>
                    </a:lnTo>
                    <a:lnTo>
                      <a:pt x="60" y="230"/>
                    </a:lnTo>
                    <a:lnTo>
                      <a:pt x="70" y="232"/>
                    </a:lnTo>
                    <a:lnTo>
                      <a:pt x="82" y="232"/>
                    </a:lnTo>
                    <a:lnTo>
                      <a:pt x="82" y="232"/>
                    </a:lnTo>
                    <a:lnTo>
                      <a:pt x="928" y="232"/>
                    </a:lnTo>
                    <a:lnTo>
                      <a:pt x="1686" y="232"/>
                    </a:lnTo>
                    <a:lnTo>
                      <a:pt x="1692" y="232"/>
                    </a:lnTo>
                    <a:lnTo>
                      <a:pt x="1698" y="232"/>
                    </a:lnTo>
                    <a:lnTo>
                      <a:pt x="1698" y="232"/>
                    </a:lnTo>
                    <a:lnTo>
                      <a:pt x="2456" y="232"/>
                    </a:lnTo>
                    <a:lnTo>
                      <a:pt x="3302" y="232"/>
                    </a:lnTo>
                    <a:lnTo>
                      <a:pt x="3302" y="232"/>
                    </a:lnTo>
                    <a:lnTo>
                      <a:pt x="3314" y="232"/>
                    </a:lnTo>
                    <a:lnTo>
                      <a:pt x="3324" y="230"/>
                    </a:lnTo>
                    <a:lnTo>
                      <a:pt x="3332" y="226"/>
                    </a:lnTo>
                    <a:lnTo>
                      <a:pt x="3340" y="222"/>
                    </a:lnTo>
                    <a:lnTo>
                      <a:pt x="3354" y="212"/>
                    </a:lnTo>
                    <a:lnTo>
                      <a:pt x="3364" y="200"/>
                    </a:lnTo>
                    <a:lnTo>
                      <a:pt x="3372" y="184"/>
                    </a:lnTo>
                    <a:lnTo>
                      <a:pt x="3378" y="166"/>
                    </a:lnTo>
                    <a:lnTo>
                      <a:pt x="3382" y="146"/>
                    </a:lnTo>
                    <a:lnTo>
                      <a:pt x="3384" y="126"/>
                    </a:lnTo>
                    <a:lnTo>
                      <a:pt x="3384" y="88"/>
                    </a:lnTo>
                    <a:lnTo>
                      <a:pt x="3380" y="56"/>
                    </a:lnTo>
                    <a:lnTo>
                      <a:pt x="3376" y="22"/>
                    </a:lnTo>
                    <a:lnTo>
                      <a:pt x="336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20" tIns="22860" rIns="45720" bIns="22860" numCol="1" anchor="t" anchorCtr="0" compatLnSpc="1"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99" name="Group 30"/>
            <p:cNvGrpSpPr/>
            <p:nvPr/>
          </p:nvGrpSpPr>
          <p:grpSpPr>
            <a:xfrm>
              <a:off x="10306050" y="6827838"/>
              <a:ext cx="3644900" cy="1047750"/>
              <a:chOff x="10366375" y="4713288"/>
              <a:chExt cx="3644900" cy="1047750"/>
            </a:xfrm>
            <a:grpFill/>
          </p:grpSpPr>
          <p:sp>
            <p:nvSpPr>
              <p:cNvPr id="103" name="Freeform 9"/>
              <p:cNvSpPr/>
              <p:nvPr/>
            </p:nvSpPr>
            <p:spPr bwMode="auto">
              <a:xfrm>
                <a:off x="10372725" y="4713288"/>
                <a:ext cx="3629025" cy="901700"/>
              </a:xfrm>
              <a:custGeom>
                <a:avLst/>
                <a:gdLst>
                  <a:gd name="T0" fmla="*/ 1964 w 2286"/>
                  <a:gd name="T1" fmla="*/ 0 h 568"/>
                  <a:gd name="T2" fmla="*/ 1152 w 2286"/>
                  <a:gd name="T3" fmla="*/ 0 h 568"/>
                  <a:gd name="T4" fmla="*/ 1136 w 2286"/>
                  <a:gd name="T5" fmla="*/ 0 h 568"/>
                  <a:gd name="T6" fmla="*/ 324 w 2286"/>
                  <a:gd name="T7" fmla="*/ 0 h 568"/>
                  <a:gd name="T8" fmla="*/ 0 w 2286"/>
                  <a:gd name="T9" fmla="*/ 514 h 568"/>
                  <a:gd name="T10" fmla="*/ 0 w 2286"/>
                  <a:gd name="T11" fmla="*/ 514 h 568"/>
                  <a:gd name="T12" fmla="*/ 2 w 2286"/>
                  <a:gd name="T13" fmla="*/ 520 h 568"/>
                  <a:gd name="T14" fmla="*/ 4 w 2286"/>
                  <a:gd name="T15" fmla="*/ 528 h 568"/>
                  <a:gd name="T16" fmla="*/ 8 w 2286"/>
                  <a:gd name="T17" fmla="*/ 536 h 568"/>
                  <a:gd name="T18" fmla="*/ 14 w 2286"/>
                  <a:gd name="T19" fmla="*/ 546 h 568"/>
                  <a:gd name="T20" fmla="*/ 24 w 2286"/>
                  <a:gd name="T21" fmla="*/ 554 h 568"/>
                  <a:gd name="T22" fmla="*/ 36 w 2286"/>
                  <a:gd name="T23" fmla="*/ 562 h 568"/>
                  <a:gd name="T24" fmla="*/ 52 w 2286"/>
                  <a:gd name="T25" fmla="*/ 568 h 568"/>
                  <a:gd name="T26" fmla="*/ 1136 w 2286"/>
                  <a:gd name="T27" fmla="*/ 568 h 568"/>
                  <a:gd name="T28" fmla="*/ 1152 w 2286"/>
                  <a:gd name="T29" fmla="*/ 568 h 568"/>
                  <a:gd name="T30" fmla="*/ 2236 w 2286"/>
                  <a:gd name="T31" fmla="*/ 568 h 568"/>
                  <a:gd name="T32" fmla="*/ 2236 w 2286"/>
                  <a:gd name="T33" fmla="*/ 568 h 568"/>
                  <a:gd name="T34" fmla="*/ 2252 w 2286"/>
                  <a:gd name="T35" fmla="*/ 562 h 568"/>
                  <a:gd name="T36" fmla="*/ 2264 w 2286"/>
                  <a:gd name="T37" fmla="*/ 554 h 568"/>
                  <a:gd name="T38" fmla="*/ 2272 w 2286"/>
                  <a:gd name="T39" fmla="*/ 546 h 568"/>
                  <a:gd name="T40" fmla="*/ 2280 w 2286"/>
                  <a:gd name="T41" fmla="*/ 536 h 568"/>
                  <a:gd name="T42" fmla="*/ 2284 w 2286"/>
                  <a:gd name="T43" fmla="*/ 528 h 568"/>
                  <a:gd name="T44" fmla="*/ 2286 w 2286"/>
                  <a:gd name="T45" fmla="*/ 520 h 568"/>
                  <a:gd name="T46" fmla="*/ 2286 w 2286"/>
                  <a:gd name="T47" fmla="*/ 514 h 568"/>
                  <a:gd name="T48" fmla="*/ 1964 w 2286"/>
                  <a:gd name="T49" fmla="*/ 0 h 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286" h="568">
                    <a:moveTo>
                      <a:pt x="1964" y="0"/>
                    </a:moveTo>
                    <a:lnTo>
                      <a:pt x="1152" y="0"/>
                    </a:lnTo>
                    <a:lnTo>
                      <a:pt x="1136" y="0"/>
                    </a:lnTo>
                    <a:lnTo>
                      <a:pt x="324" y="0"/>
                    </a:lnTo>
                    <a:lnTo>
                      <a:pt x="0" y="514"/>
                    </a:lnTo>
                    <a:lnTo>
                      <a:pt x="0" y="514"/>
                    </a:lnTo>
                    <a:lnTo>
                      <a:pt x="2" y="520"/>
                    </a:lnTo>
                    <a:lnTo>
                      <a:pt x="4" y="528"/>
                    </a:lnTo>
                    <a:lnTo>
                      <a:pt x="8" y="536"/>
                    </a:lnTo>
                    <a:lnTo>
                      <a:pt x="14" y="546"/>
                    </a:lnTo>
                    <a:lnTo>
                      <a:pt x="24" y="554"/>
                    </a:lnTo>
                    <a:lnTo>
                      <a:pt x="36" y="562"/>
                    </a:lnTo>
                    <a:lnTo>
                      <a:pt x="52" y="568"/>
                    </a:lnTo>
                    <a:lnTo>
                      <a:pt x="1136" y="568"/>
                    </a:lnTo>
                    <a:lnTo>
                      <a:pt x="1152" y="568"/>
                    </a:lnTo>
                    <a:lnTo>
                      <a:pt x="2236" y="568"/>
                    </a:lnTo>
                    <a:lnTo>
                      <a:pt x="2236" y="568"/>
                    </a:lnTo>
                    <a:lnTo>
                      <a:pt x="2252" y="562"/>
                    </a:lnTo>
                    <a:lnTo>
                      <a:pt x="2264" y="554"/>
                    </a:lnTo>
                    <a:lnTo>
                      <a:pt x="2272" y="546"/>
                    </a:lnTo>
                    <a:lnTo>
                      <a:pt x="2280" y="536"/>
                    </a:lnTo>
                    <a:lnTo>
                      <a:pt x="2284" y="528"/>
                    </a:lnTo>
                    <a:lnTo>
                      <a:pt x="2286" y="520"/>
                    </a:lnTo>
                    <a:lnTo>
                      <a:pt x="2286" y="514"/>
                    </a:lnTo>
                    <a:lnTo>
                      <a:pt x="196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20" tIns="22860" rIns="45720" bIns="22860" numCol="1" anchor="t" anchorCtr="0" compatLnSpc="1"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4" name="Freeform 10"/>
              <p:cNvSpPr/>
              <p:nvPr/>
            </p:nvSpPr>
            <p:spPr bwMode="auto">
              <a:xfrm>
                <a:off x="10366375" y="5510213"/>
                <a:ext cx="3644900" cy="250825"/>
              </a:xfrm>
              <a:custGeom>
                <a:avLst/>
                <a:gdLst>
                  <a:gd name="T0" fmla="*/ 2280 w 2296"/>
                  <a:gd name="T1" fmla="*/ 0 h 158"/>
                  <a:gd name="T2" fmla="*/ 16 w 2296"/>
                  <a:gd name="T3" fmla="*/ 0 h 158"/>
                  <a:gd name="T4" fmla="*/ 4 w 2296"/>
                  <a:gd name="T5" fmla="*/ 16 h 158"/>
                  <a:gd name="T6" fmla="*/ 4 w 2296"/>
                  <a:gd name="T7" fmla="*/ 16 h 158"/>
                  <a:gd name="T8" fmla="*/ 2 w 2296"/>
                  <a:gd name="T9" fmla="*/ 38 h 158"/>
                  <a:gd name="T10" fmla="*/ 0 w 2296"/>
                  <a:gd name="T11" fmla="*/ 60 h 158"/>
                  <a:gd name="T12" fmla="*/ 0 w 2296"/>
                  <a:gd name="T13" fmla="*/ 86 h 158"/>
                  <a:gd name="T14" fmla="*/ 0 w 2296"/>
                  <a:gd name="T15" fmla="*/ 100 h 158"/>
                  <a:gd name="T16" fmla="*/ 4 w 2296"/>
                  <a:gd name="T17" fmla="*/ 112 h 158"/>
                  <a:gd name="T18" fmla="*/ 6 w 2296"/>
                  <a:gd name="T19" fmla="*/ 124 h 158"/>
                  <a:gd name="T20" fmla="*/ 12 w 2296"/>
                  <a:gd name="T21" fmla="*/ 134 h 158"/>
                  <a:gd name="T22" fmla="*/ 20 w 2296"/>
                  <a:gd name="T23" fmla="*/ 144 h 158"/>
                  <a:gd name="T24" fmla="*/ 28 w 2296"/>
                  <a:gd name="T25" fmla="*/ 152 h 158"/>
                  <a:gd name="T26" fmla="*/ 40 w 2296"/>
                  <a:gd name="T27" fmla="*/ 156 h 158"/>
                  <a:gd name="T28" fmla="*/ 54 w 2296"/>
                  <a:gd name="T29" fmla="*/ 158 h 158"/>
                  <a:gd name="T30" fmla="*/ 54 w 2296"/>
                  <a:gd name="T31" fmla="*/ 158 h 158"/>
                  <a:gd name="T32" fmla="*/ 628 w 2296"/>
                  <a:gd name="T33" fmla="*/ 158 h 158"/>
                  <a:gd name="T34" fmla="*/ 1144 w 2296"/>
                  <a:gd name="T35" fmla="*/ 158 h 158"/>
                  <a:gd name="T36" fmla="*/ 1148 w 2296"/>
                  <a:gd name="T37" fmla="*/ 158 h 158"/>
                  <a:gd name="T38" fmla="*/ 1152 w 2296"/>
                  <a:gd name="T39" fmla="*/ 158 h 158"/>
                  <a:gd name="T40" fmla="*/ 1152 w 2296"/>
                  <a:gd name="T41" fmla="*/ 158 h 158"/>
                  <a:gd name="T42" fmla="*/ 1666 w 2296"/>
                  <a:gd name="T43" fmla="*/ 158 h 158"/>
                  <a:gd name="T44" fmla="*/ 2242 w 2296"/>
                  <a:gd name="T45" fmla="*/ 158 h 158"/>
                  <a:gd name="T46" fmla="*/ 2242 w 2296"/>
                  <a:gd name="T47" fmla="*/ 158 h 158"/>
                  <a:gd name="T48" fmla="*/ 2256 w 2296"/>
                  <a:gd name="T49" fmla="*/ 156 h 158"/>
                  <a:gd name="T50" fmla="*/ 2266 w 2296"/>
                  <a:gd name="T51" fmla="*/ 152 h 158"/>
                  <a:gd name="T52" fmla="*/ 2276 w 2296"/>
                  <a:gd name="T53" fmla="*/ 144 h 158"/>
                  <a:gd name="T54" fmla="*/ 2284 w 2296"/>
                  <a:gd name="T55" fmla="*/ 134 h 158"/>
                  <a:gd name="T56" fmla="*/ 2288 w 2296"/>
                  <a:gd name="T57" fmla="*/ 124 h 158"/>
                  <a:gd name="T58" fmla="*/ 2292 w 2296"/>
                  <a:gd name="T59" fmla="*/ 112 h 158"/>
                  <a:gd name="T60" fmla="*/ 2296 w 2296"/>
                  <a:gd name="T61" fmla="*/ 100 h 158"/>
                  <a:gd name="T62" fmla="*/ 2296 w 2296"/>
                  <a:gd name="T63" fmla="*/ 86 h 158"/>
                  <a:gd name="T64" fmla="*/ 2296 w 2296"/>
                  <a:gd name="T65" fmla="*/ 60 h 158"/>
                  <a:gd name="T66" fmla="*/ 2294 w 2296"/>
                  <a:gd name="T67" fmla="*/ 38 h 158"/>
                  <a:gd name="T68" fmla="*/ 2290 w 2296"/>
                  <a:gd name="T69" fmla="*/ 16 h 158"/>
                  <a:gd name="T70" fmla="*/ 2280 w 2296"/>
                  <a:gd name="T7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296" h="158">
                    <a:moveTo>
                      <a:pt x="2280" y="0"/>
                    </a:moveTo>
                    <a:lnTo>
                      <a:pt x="16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2" y="38"/>
                    </a:lnTo>
                    <a:lnTo>
                      <a:pt x="0" y="60"/>
                    </a:lnTo>
                    <a:lnTo>
                      <a:pt x="0" y="86"/>
                    </a:lnTo>
                    <a:lnTo>
                      <a:pt x="0" y="100"/>
                    </a:lnTo>
                    <a:lnTo>
                      <a:pt x="4" y="112"/>
                    </a:lnTo>
                    <a:lnTo>
                      <a:pt x="6" y="124"/>
                    </a:lnTo>
                    <a:lnTo>
                      <a:pt x="12" y="134"/>
                    </a:lnTo>
                    <a:lnTo>
                      <a:pt x="20" y="144"/>
                    </a:lnTo>
                    <a:lnTo>
                      <a:pt x="28" y="152"/>
                    </a:lnTo>
                    <a:lnTo>
                      <a:pt x="40" y="156"/>
                    </a:lnTo>
                    <a:lnTo>
                      <a:pt x="54" y="158"/>
                    </a:lnTo>
                    <a:lnTo>
                      <a:pt x="54" y="158"/>
                    </a:lnTo>
                    <a:lnTo>
                      <a:pt x="628" y="158"/>
                    </a:lnTo>
                    <a:lnTo>
                      <a:pt x="1144" y="158"/>
                    </a:lnTo>
                    <a:lnTo>
                      <a:pt x="1148" y="158"/>
                    </a:lnTo>
                    <a:lnTo>
                      <a:pt x="1152" y="158"/>
                    </a:lnTo>
                    <a:lnTo>
                      <a:pt x="1152" y="158"/>
                    </a:lnTo>
                    <a:lnTo>
                      <a:pt x="1666" y="158"/>
                    </a:lnTo>
                    <a:lnTo>
                      <a:pt x="2242" y="158"/>
                    </a:lnTo>
                    <a:lnTo>
                      <a:pt x="2242" y="158"/>
                    </a:lnTo>
                    <a:lnTo>
                      <a:pt x="2256" y="156"/>
                    </a:lnTo>
                    <a:lnTo>
                      <a:pt x="2266" y="152"/>
                    </a:lnTo>
                    <a:lnTo>
                      <a:pt x="2276" y="144"/>
                    </a:lnTo>
                    <a:lnTo>
                      <a:pt x="2284" y="134"/>
                    </a:lnTo>
                    <a:lnTo>
                      <a:pt x="2288" y="124"/>
                    </a:lnTo>
                    <a:lnTo>
                      <a:pt x="2292" y="112"/>
                    </a:lnTo>
                    <a:lnTo>
                      <a:pt x="2296" y="100"/>
                    </a:lnTo>
                    <a:lnTo>
                      <a:pt x="2296" y="86"/>
                    </a:lnTo>
                    <a:lnTo>
                      <a:pt x="2296" y="60"/>
                    </a:lnTo>
                    <a:lnTo>
                      <a:pt x="2294" y="38"/>
                    </a:lnTo>
                    <a:lnTo>
                      <a:pt x="2290" y="16"/>
                    </a:lnTo>
                    <a:lnTo>
                      <a:pt x="228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20" tIns="22860" rIns="45720" bIns="22860" numCol="1" anchor="t" anchorCtr="0" compatLnSpc="1"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00" name="Group 31"/>
            <p:cNvGrpSpPr/>
            <p:nvPr/>
          </p:nvGrpSpPr>
          <p:grpSpPr>
            <a:xfrm>
              <a:off x="10868025" y="6008688"/>
              <a:ext cx="2520950" cy="727075"/>
              <a:chOff x="10928350" y="3894138"/>
              <a:chExt cx="2520950" cy="727075"/>
            </a:xfrm>
            <a:grpFill/>
          </p:grpSpPr>
          <p:sp>
            <p:nvSpPr>
              <p:cNvPr id="101" name="Freeform 11"/>
              <p:cNvSpPr/>
              <p:nvPr/>
            </p:nvSpPr>
            <p:spPr bwMode="auto">
              <a:xfrm>
                <a:off x="10931525" y="3894138"/>
                <a:ext cx="2511425" cy="625475"/>
              </a:xfrm>
              <a:custGeom>
                <a:avLst/>
                <a:gdLst>
                  <a:gd name="T0" fmla="*/ 1360 w 1582"/>
                  <a:gd name="T1" fmla="*/ 0 h 394"/>
                  <a:gd name="T2" fmla="*/ 798 w 1582"/>
                  <a:gd name="T3" fmla="*/ 0 h 394"/>
                  <a:gd name="T4" fmla="*/ 786 w 1582"/>
                  <a:gd name="T5" fmla="*/ 0 h 394"/>
                  <a:gd name="T6" fmla="*/ 224 w 1582"/>
                  <a:gd name="T7" fmla="*/ 0 h 394"/>
                  <a:gd name="T8" fmla="*/ 0 w 1582"/>
                  <a:gd name="T9" fmla="*/ 356 h 394"/>
                  <a:gd name="T10" fmla="*/ 0 w 1582"/>
                  <a:gd name="T11" fmla="*/ 356 h 394"/>
                  <a:gd name="T12" fmla="*/ 2 w 1582"/>
                  <a:gd name="T13" fmla="*/ 360 h 394"/>
                  <a:gd name="T14" fmla="*/ 6 w 1582"/>
                  <a:gd name="T15" fmla="*/ 372 h 394"/>
                  <a:gd name="T16" fmla="*/ 10 w 1582"/>
                  <a:gd name="T17" fmla="*/ 378 h 394"/>
                  <a:gd name="T18" fmla="*/ 16 w 1582"/>
                  <a:gd name="T19" fmla="*/ 384 h 394"/>
                  <a:gd name="T20" fmla="*/ 26 w 1582"/>
                  <a:gd name="T21" fmla="*/ 390 h 394"/>
                  <a:gd name="T22" fmla="*/ 36 w 1582"/>
                  <a:gd name="T23" fmla="*/ 394 h 394"/>
                  <a:gd name="T24" fmla="*/ 786 w 1582"/>
                  <a:gd name="T25" fmla="*/ 394 h 394"/>
                  <a:gd name="T26" fmla="*/ 798 w 1582"/>
                  <a:gd name="T27" fmla="*/ 394 h 394"/>
                  <a:gd name="T28" fmla="*/ 1548 w 1582"/>
                  <a:gd name="T29" fmla="*/ 394 h 394"/>
                  <a:gd name="T30" fmla="*/ 1548 w 1582"/>
                  <a:gd name="T31" fmla="*/ 394 h 394"/>
                  <a:gd name="T32" fmla="*/ 1558 w 1582"/>
                  <a:gd name="T33" fmla="*/ 390 h 394"/>
                  <a:gd name="T34" fmla="*/ 1566 w 1582"/>
                  <a:gd name="T35" fmla="*/ 384 h 394"/>
                  <a:gd name="T36" fmla="*/ 1572 w 1582"/>
                  <a:gd name="T37" fmla="*/ 378 h 394"/>
                  <a:gd name="T38" fmla="*/ 1578 w 1582"/>
                  <a:gd name="T39" fmla="*/ 372 h 394"/>
                  <a:gd name="T40" fmla="*/ 1582 w 1582"/>
                  <a:gd name="T41" fmla="*/ 360 h 394"/>
                  <a:gd name="T42" fmla="*/ 1582 w 1582"/>
                  <a:gd name="T43" fmla="*/ 356 h 394"/>
                  <a:gd name="T44" fmla="*/ 1360 w 1582"/>
                  <a:gd name="T45" fmla="*/ 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582" h="394">
                    <a:moveTo>
                      <a:pt x="1360" y="0"/>
                    </a:moveTo>
                    <a:lnTo>
                      <a:pt x="798" y="0"/>
                    </a:lnTo>
                    <a:lnTo>
                      <a:pt x="786" y="0"/>
                    </a:lnTo>
                    <a:lnTo>
                      <a:pt x="224" y="0"/>
                    </a:lnTo>
                    <a:lnTo>
                      <a:pt x="0" y="356"/>
                    </a:lnTo>
                    <a:lnTo>
                      <a:pt x="0" y="356"/>
                    </a:lnTo>
                    <a:lnTo>
                      <a:pt x="2" y="360"/>
                    </a:lnTo>
                    <a:lnTo>
                      <a:pt x="6" y="372"/>
                    </a:lnTo>
                    <a:lnTo>
                      <a:pt x="10" y="378"/>
                    </a:lnTo>
                    <a:lnTo>
                      <a:pt x="16" y="384"/>
                    </a:lnTo>
                    <a:lnTo>
                      <a:pt x="26" y="390"/>
                    </a:lnTo>
                    <a:lnTo>
                      <a:pt x="36" y="394"/>
                    </a:lnTo>
                    <a:lnTo>
                      <a:pt x="786" y="394"/>
                    </a:lnTo>
                    <a:lnTo>
                      <a:pt x="798" y="394"/>
                    </a:lnTo>
                    <a:lnTo>
                      <a:pt x="1548" y="394"/>
                    </a:lnTo>
                    <a:lnTo>
                      <a:pt x="1548" y="394"/>
                    </a:lnTo>
                    <a:lnTo>
                      <a:pt x="1558" y="390"/>
                    </a:lnTo>
                    <a:lnTo>
                      <a:pt x="1566" y="384"/>
                    </a:lnTo>
                    <a:lnTo>
                      <a:pt x="1572" y="378"/>
                    </a:lnTo>
                    <a:lnTo>
                      <a:pt x="1578" y="372"/>
                    </a:lnTo>
                    <a:lnTo>
                      <a:pt x="1582" y="360"/>
                    </a:lnTo>
                    <a:lnTo>
                      <a:pt x="1582" y="356"/>
                    </a:lnTo>
                    <a:lnTo>
                      <a:pt x="136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20" tIns="22860" rIns="45720" bIns="22860" numCol="1" anchor="t" anchorCtr="0" compatLnSpc="1"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02" name="Freeform 12"/>
              <p:cNvSpPr/>
              <p:nvPr/>
            </p:nvSpPr>
            <p:spPr bwMode="auto">
              <a:xfrm>
                <a:off x="10928350" y="4446588"/>
                <a:ext cx="2520950" cy="174625"/>
              </a:xfrm>
              <a:custGeom>
                <a:avLst/>
                <a:gdLst>
                  <a:gd name="T0" fmla="*/ 1578 w 1588"/>
                  <a:gd name="T1" fmla="*/ 0 h 110"/>
                  <a:gd name="T2" fmla="*/ 10 w 1588"/>
                  <a:gd name="T3" fmla="*/ 0 h 110"/>
                  <a:gd name="T4" fmla="*/ 2 w 1588"/>
                  <a:gd name="T5" fmla="*/ 10 h 110"/>
                  <a:gd name="T6" fmla="*/ 2 w 1588"/>
                  <a:gd name="T7" fmla="*/ 10 h 110"/>
                  <a:gd name="T8" fmla="*/ 0 w 1588"/>
                  <a:gd name="T9" fmla="*/ 26 h 110"/>
                  <a:gd name="T10" fmla="*/ 0 w 1588"/>
                  <a:gd name="T11" fmla="*/ 42 h 110"/>
                  <a:gd name="T12" fmla="*/ 0 w 1588"/>
                  <a:gd name="T13" fmla="*/ 60 h 110"/>
                  <a:gd name="T14" fmla="*/ 2 w 1588"/>
                  <a:gd name="T15" fmla="*/ 78 h 110"/>
                  <a:gd name="T16" fmla="*/ 4 w 1588"/>
                  <a:gd name="T17" fmla="*/ 86 h 110"/>
                  <a:gd name="T18" fmla="*/ 8 w 1588"/>
                  <a:gd name="T19" fmla="*/ 94 h 110"/>
                  <a:gd name="T20" fmla="*/ 14 w 1588"/>
                  <a:gd name="T21" fmla="*/ 100 h 110"/>
                  <a:gd name="T22" fmla="*/ 20 w 1588"/>
                  <a:gd name="T23" fmla="*/ 104 h 110"/>
                  <a:gd name="T24" fmla="*/ 28 w 1588"/>
                  <a:gd name="T25" fmla="*/ 108 h 110"/>
                  <a:gd name="T26" fmla="*/ 36 w 1588"/>
                  <a:gd name="T27" fmla="*/ 110 h 110"/>
                  <a:gd name="T28" fmla="*/ 36 w 1588"/>
                  <a:gd name="T29" fmla="*/ 110 h 110"/>
                  <a:gd name="T30" fmla="*/ 790 w 1588"/>
                  <a:gd name="T31" fmla="*/ 110 h 110"/>
                  <a:gd name="T32" fmla="*/ 794 w 1588"/>
                  <a:gd name="T33" fmla="*/ 110 h 110"/>
                  <a:gd name="T34" fmla="*/ 796 w 1588"/>
                  <a:gd name="T35" fmla="*/ 110 h 110"/>
                  <a:gd name="T36" fmla="*/ 796 w 1588"/>
                  <a:gd name="T37" fmla="*/ 110 h 110"/>
                  <a:gd name="T38" fmla="*/ 1550 w 1588"/>
                  <a:gd name="T39" fmla="*/ 110 h 110"/>
                  <a:gd name="T40" fmla="*/ 1550 w 1588"/>
                  <a:gd name="T41" fmla="*/ 110 h 110"/>
                  <a:gd name="T42" fmla="*/ 1560 w 1588"/>
                  <a:gd name="T43" fmla="*/ 108 h 110"/>
                  <a:gd name="T44" fmla="*/ 1568 w 1588"/>
                  <a:gd name="T45" fmla="*/ 104 h 110"/>
                  <a:gd name="T46" fmla="*/ 1574 w 1588"/>
                  <a:gd name="T47" fmla="*/ 100 h 110"/>
                  <a:gd name="T48" fmla="*/ 1580 w 1588"/>
                  <a:gd name="T49" fmla="*/ 94 h 110"/>
                  <a:gd name="T50" fmla="*/ 1584 w 1588"/>
                  <a:gd name="T51" fmla="*/ 86 h 110"/>
                  <a:gd name="T52" fmla="*/ 1586 w 1588"/>
                  <a:gd name="T53" fmla="*/ 78 h 110"/>
                  <a:gd name="T54" fmla="*/ 1588 w 1588"/>
                  <a:gd name="T55" fmla="*/ 60 h 110"/>
                  <a:gd name="T56" fmla="*/ 1588 w 1588"/>
                  <a:gd name="T57" fmla="*/ 42 h 110"/>
                  <a:gd name="T58" fmla="*/ 1588 w 1588"/>
                  <a:gd name="T59" fmla="*/ 26 h 110"/>
                  <a:gd name="T60" fmla="*/ 1584 w 1588"/>
                  <a:gd name="T61" fmla="*/ 10 h 110"/>
                  <a:gd name="T62" fmla="*/ 1578 w 1588"/>
                  <a:gd name="T63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588" h="110">
                    <a:moveTo>
                      <a:pt x="1578" y="0"/>
                    </a:moveTo>
                    <a:lnTo>
                      <a:pt x="10" y="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26"/>
                    </a:lnTo>
                    <a:lnTo>
                      <a:pt x="0" y="42"/>
                    </a:lnTo>
                    <a:lnTo>
                      <a:pt x="0" y="60"/>
                    </a:lnTo>
                    <a:lnTo>
                      <a:pt x="2" y="78"/>
                    </a:lnTo>
                    <a:lnTo>
                      <a:pt x="4" y="86"/>
                    </a:lnTo>
                    <a:lnTo>
                      <a:pt x="8" y="94"/>
                    </a:lnTo>
                    <a:lnTo>
                      <a:pt x="14" y="100"/>
                    </a:lnTo>
                    <a:lnTo>
                      <a:pt x="20" y="104"/>
                    </a:lnTo>
                    <a:lnTo>
                      <a:pt x="28" y="108"/>
                    </a:lnTo>
                    <a:lnTo>
                      <a:pt x="36" y="110"/>
                    </a:lnTo>
                    <a:lnTo>
                      <a:pt x="36" y="110"/>
                    </a:lnTo>
                    <a:lnTo>
                      <a:pt x="790" y="110"/>
                    </a:lnTo>
                    <a:lnTo>
                      <a:pt x="794" y="110"/>
                    </a:lnTo>
                    <a:lnTo>
                      <a:pt x="796" y="110"/>
                    </a:lnTo>
                    <a:lnTo>
                      <a:pt x="796" y="110"/>
                    </a:lnTo>
                    <a:lnTo>
                      <a:pt x="1550" y="110"/>
                    </a:lnTo>
                    <a:lnTo>
                      <a:pt x="1550" y="110"/>
                    </a:lnTo>
                    <a:lnTo>
                      <a:pt x="1560" y="108"/>
                    </a:lnTo>
                    <a:lnTo>
                      <a:pt x="1568" y="104"/>
                    </a:lnTo>
                    <a:lnTo>
                      <a:pt x="1574" y="100"/>
                    </a:lnTo>
                    <a:lnTo>
                      <a:pt x="1580" y="94"/>
                    </a:lnTo>
                    <a:lnTo>
                      <a:pt x="1584" y="86"/>
                    </a:lnTo>
                    <a:lnTo>
                      <a:pt x="1586" y="78"/>
                    </a:lnTo>
                    <a:lnTo>
                      <a:pt x="1588" y="60"/>
                    </a:lnTo>
                    <a:lnTo>
                      <a:pt x="1588" y="42"/>
                    </a:lnTo>
                    <a:lnTo>
                      <a:pt x="1588" y="26"/>
                    </a:lnTo>
                    <a:lnTo>
                      <a:pt x="1584" y="10"/>
                    </a:lnTo>
                    <a:lnTo>
                      <a:pt x="157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45720" tIns="22860" rIns="45720" bIns="22860" numCol="1" anchor="t" anchorCtr="0" compatLnSpc="1"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cxnSp>
        <p:nvCxnSpPr>
          <p:cNvPr id="115" name="Straight Arrow Connector 59"/>
          <p:cNvCxnSpPr/>
          <p:nvPr/>
        </p:nvCxnSpPr>
        <p:spPr>
          <a:xfrm>
            <a:off x="2161903" y="2688137"/>
            <a:ext cx="889907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116" name="Straight Arrow Connector 61"/>
          <p:cNvCxnSpPr/>
          <p:nvPr/>
        </p:nvCxnSpPr>
        <p:spPr>
          <a:xfrm>
            <a:off x="2355260" y="3259796"/>
            <a:ext cx="889907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117" name="Straight Arrow Connector 62"/>
          <p:cNvCxnSpPr/>
          <p:nvPr/>
        </p:nvCxnSpPr>
        <p:spPr>
          <a:xfrm>
            <a:off x="2625135" y="3963353"/>
            <a:ext cx="889907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118" name="Straight Arrow Connector 63"/>
          <p:cNvCxnSpPr/>
          <p:nvPr/>
        </p:nvCxnSpPr>
        <p:spPr>
          <a:xfrm>
            <a:off x="2922587" y="4783138"/>
            <a:ext cx="889907" cy="0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dash"/>
            <a:miter lim="800000"/>
            <a:tailEnd type="triangle"/>
          </a:ln>
          <a:effectLst/>
        </p:spPr>
      </p:cxnSp>
      <p:sp>
        <p:nvSpPr>
          <p:cNvPr id="119" name="TextBox 64"/>
          <p:cNvSpPr txBox="1"/>
          <p:nvPr/>
        </p:nvSpPr>
        <p:spPr>
          <a:xfrm>
            <a:off x="3055993" y="2529482"/>
            <a:ext cx="10837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自身消耗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0" name="Rectangle 65"/>
          <p:cNvSpPr/>
          <p:nvPr/>
        </p:nvSpPr>
        <p:spPr>
          <a:xfrm>
            <a:off x="4002405" y="2369185"/>
            <a:ext cx="5805805" cy="32194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defTabSz="91376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id-ID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used_memory_rss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子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3MB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左右，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used_memory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在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800KB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左右，一个空的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redis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进程小号内存可以忽略不计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1" name="TextBox 66"/>
          <p:cNvSpPr txBox="1"/>
          <p:nvPr/>
        </p:nvSpPr>
        <p:spPr>
          <a:xfrm>
            <a:off x="3222262" y="3107490"/>
            <a:ext cx="10837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对象内存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2" name="TextBox 67"/>
          <p:cNvSpPr txBox="1"/>
          <p:nvPr/>
        </p:nvSpPr>
        <p:spPr>
          <a:xfrm>
            <a:off x="3498810" y="3813498"/>
            <a:ext cx="10837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缓冲内存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3" name="TextBox 68"/>
          <p:cNvSpPr txBox="1"/>
          <p:nvPr/>
        </p:nvSpPr>
        <p:spPr>
          <a:xfrm>
            <a:off x="3810182" y="4607804"/>
            <a:ext cx="10837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内存碎片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2" name="Rectangle 69"/>
          <p:cNvSpPr/>
          <p:nvPr/>
        </p:nvSpPr>
        <p:spPr>
          <a:xfrm>
            <a:off x="4140200" y="2991485"/>
            <a:ext cx="6828790" cy="55308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defTabSz="91376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内存占用最大的一块，存储着用户的所有数据。每次创建键值对时，至少创建两个类型对象：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key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对象和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valu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对象，内存消耗可以简单理解为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sizeof(key)+sizeof(value)</a:t>
            </a:r>
            <a:endParaRPr kumimoji="0" lang="en-US" altLang="zh-CN" sz="10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3" name="Rectangle 70"/>
          <p:cNvSpPr/>
          <p:nvPr/>
        </p:nvSpPr>
        <p:spPr>
          <a:xfrm>
            <a:off x="4431030" y="3697605"/>
            <a:ext cx="6494145" cy="78359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defTabSz="91376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包括客户端缓冲：所有接入到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redis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服务器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tcp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链接的输入输出缓冲</a:t>
            </a:r>
            <a:r>
              <a:rPr kumimoji="0" lang="zh-CN" altLang="en-US" sz="1000" b="0" i="0" u="none" strike="noStrike" kern="0" cap="none" spc="0" normalizeH="0" baseline="0" noProof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（</a:t>
            </a:r>
            <a:r>
              <a:rPr kumimoji="0" lang="en-US" altLang="zh-CN" sz="1000" b="0" i="0" u="none" strike="noStrike" kern="0" cap="none" spc="0" normalizeH="0" baseline="0" noProof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4.4</a:t>
            </a:r>
            <a:r>
              <a:rPr kumimoji="0" lang="zh-CN" altLang="en-US" sz="1000" b="0" i="0" u="none" strike="noStrike" kern="0" cap="none" spc="0" normalizeH="0" baseline="0" noProof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）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。复制积压缓冲区：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2.8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版本之后提供了可重用的固定大小用于实现部分复制功能的缓冲区，所有从节点可共享，有效避免全量复制</a:t>
            </a:r>
            <a:r>
              <a:rPr kumimoji="0" lang="zh-CN" altLang="en-US" sz="1000" b="0" i="0" u="none" strike="noStrike" kern="0" cap="none" spc="0" normalizeH="0" baseline="0" noProof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（</a:t>
            </a:r>
            <a:r>
              <a:rPr kumimoji="0" lang="en-US" altLang="zh-CN" sz="1000" b="0" i="0" u="none" strike="noStrike" kern="0" cap="none" spc="0" normalizeH="0" baseline="0" noProof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6.4</a:t>
            </a:r>
            <a:r>
              <a:rPr kumimoji="0" lang="zh-CN" altLang="en-US" sz="1000" b="0" i="0" u="none" strike="noStrike" kern="0" cap="none" spc="0" normalizeH="0" baseline="0" noProof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cs typeface="+mn-ea"/>
                <a:sym typeface="+mn-lt"/>
              </a:rPr>
              <a:t>）。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aof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缓冲区：在重写期间，保存最近的写入命令，通常占用较小。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4" name="Rectangle 71"/>
          <p:cNvSpPr/>
          <p:nvPr/>
        </p:nvSpPr>
        <p:spPr>
          <a:xfrm>
            <a:off x="4793615" y="4529455"/>
            <a:ext cx="5824855" cy="101473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defTabSz="91376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id-ID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内存分配策略一般采用固定范围的内存块进行分配。例如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jemalloc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在</a:t>
            </a:r>
            <a:r>
              <a: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64</a:t>
            </a:r>
            <a:r>
              <a:rPr kumimoji="0" lang="zh-CN" altLang="en-US" sz="10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位系统中</a:t>
            </a:r>
            <a:r>
              <a:rPr kumimoji="0" lang="zh-CN" altLang="en-US" sz="1000" b="0" i="0" u="heavy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将内存</a:t>
            </a:r>
            <a:r>
              <a:rPr lang="zh-CN" altLang="en-US" sz="1000" kern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分为小中大</a:t>
            </a:r>
            <a:r>
              <a:rPr lang="en-US" altLang="zh-CN" sz="1000" kern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sz="1000" kern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个大范围，每个范围有划分多个小的连续的内存单元，存</a:t>
            </a:r>
            <a:r>
              <a:rPr lang="en-US" altLang="zh-CN" sz="1000" kern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5k</a:t>
            </a:r>
            <a:r>
              <a:rPr lang="zh-CN" altLang="en-US" sz="1000" kern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对象时，可能会使用</a:t>
            </a:r>
            <a:r>
              <a:rPr lang="en-US" altLang="zh-CN" sz="1000" kern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8k</a:t>
            </a:r>
            <a:r>
              <a:rPr lang="zh-CN" altLang="en-US" sz="1000" kern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的块，这样就导致了剩下的</a:t>
            </a:r>
            <a:r>
              <a:rPr lang="en-US" altLang="zh-CN" sz="1000" kern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3k</a:t>
            </a:r>
            <a:r>
              <a:rPr lang="zh-CN" altLang="en-US" sz="1000" kern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变为内存碎片无法使用。</a:t>
            </a:r>
            <a:endParaRPr lang="zh-CN" altLang="en-US" sz="1000" kern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376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000" kern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解决方式常见有数据对齐，安全重启。</a:t>
            </a:r>
            <a:endParaRPr lang="zh-CN" altLang="en-US" sz="1000" kern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9" name="Freeform 41"/>
          <p:cNvSpPr/>
          <p:nvPr/>
        </p:nvSpPr>
        <p:spPr bwMode="auto">
          <a:xfrm>
            <a:off x="1433627" y="1386147"/>
            <a:ext cx="767427" cy="1734489"/>
          </a:xfrm>
          <a:custGeom>
            <a:avLst/>
            <a:gdLst>
              <a:gd name="connsiteX0" fmla="*/ 758825 w 2819400"/>
              <a:gd name="connsiteY0" fmla="*/ 1717675 h 6372225"/>
              <a:gd name="connsiteX1" fmla="*/ 749300 w 2819400"/>
              <a:gd name="connsiteY1" fmla="*/ 1720850 h 6372225"/>
              <a:gd name="connsiteX2" fmla="*/ 742950 w 2819400"/>
              <a:gd name="connsiteY2" fmla="*/ 1724025 h 6372225"/>
              <a:gd name="connsiteX3" fmla="*/ 727075 w 2819400"/>
              <a:gd name="connsiteY3" fmla="*/ 1736725 h 6372225"/>
              <a:gd name="connsiteX4" fmla="*/ 717550 w 2819400"/>
              <a:gd name="connsiteY4" fmla="*/ 1752600 h 6372225"/>
              <a:gd name="connsiteX5" fmla="*/ 711200 w 2819400"/>
              <a:gd name="connsiteY5" fmla="*/ 1768475 h 6372225"/>
              <a:gd name="connsiteX6" fmla="*/ 704850 w 2819400"/>
              <a:gd name="connsiteY6" fmla="*/ 1784350 h 6372225"/>
              <a:gd name="connsiteX7" fmla="*/ 701675 w 2819400"/>
              <a:gd name="connsiteY7" fmla="*/ 1835150 h 6372225"/>
              <a:gd name="connsiteX8" fmla="*/ 695325 w 2819400"/>
              <a:gd name="connsiteY8" fmla="*/ 1885950 h 6372225"/>
              <a:gd name="connsiteX9" fmla="*/ 682625 w 2819400"/>
              <a:gd name="connsiteY9" fmla="*/ 1936750 h 6372225"/>
              <a:gd name="connsiteX10" fmla="*/ 666750 w 2819400"/>
              <a:gd name="connsiteY10" fmla="*/ 1981200 h 6372225"/>
              <a:gd name="connsiteX11" fmla="*/ 638175 w 2819400"/>
              <a:gd name="connsiteY11" fmla="*/ 2041525 h 6372225"/>
              <a:gd name="connsiteX12" fmla="*/ 609600 w 2819400"/>
              <a:gd name="connsiteY12" fmla="*/ 2092325 h 6372225"/>
              <a:gd name="connsiteX13" fmla="*/ 581025 w 2819400"/>
              <a:gd name="connsiteY13" fmla="*/ 2139950 h 6372225"/>
              <a:gd name="connsiteX14" fmla="*/ 549275 w 2819400"/>
              <a:gd name="connsiteY14" fmla="*/ 2178050 h 6372225"/>
              <a:gd name="connsiteX15" fmla="*/ 523875 w 2819400"/>
              <a:gd name="connsiteY15" fmla="*/ 2209800 h 6372225"/>
              <a:gd name="connsiteX16" fmla="*/ 504825 w 2819400"/>
              <a:gd name="connsiteY16" fmla="*/ 2235200 h 6372225"/>
              <a:gd name="connsiteX17" fmla="*/ 482600 w 2819400"/>
              <a:gd name="connsiteY17" fmla="*/ 2254250 h 6372225"/>
              <a:gd name="connsiteX18" fmla="*/ 508000 w 2819400"/>
              <a:gd name="connsiteY18" fmla="*/ 2257425 h 6372225"/>
              <a:gd name="connsiteX19" fmla="*/ 542925 w 2819400"/>
              <a:gd name="connsiteY19" fmla="*/ 2257425 h 6372225"/>
              <a:gd name="connsiteX20" fmla="*/ 581025 w 2819400"/>
              <a:gd name="connsiteY20" fmla="*/ 2254250 h 6372225"/>
              <a:gd name="connsiteX21" fmla="*/ 596900 w 2819400"/>
              <a:gd name="connsiteY21" fmla="*/ 2247900 h 6372225"/>
              <a:gd name="connsiteX22" fmla="*/ 609600 w 2819400"/>
              <a:gd name="connsiteY22" fmla="*/ 2244725 h 6372225"/>
              <a:gd name="connsiteX23" fmla="*/ 622300 w 2819400"/>
              <a:gd name="connsiteY23" fmla="*/ 2235200 h 6372225"/>
              <a:gd name="connsiteX24" fmla="*/ 638175 w 2819400"/>
              <a:gd name="connsiteY24" fmla="*/ 2228850 h 6372225"/>
              <a:gd name="connsiteX25" fmla="*/ 682625 w 2819400"/>
              <a:gd name="connsiteY25" fmla="*/ 2219325 h 6372225"/>
              <a:gd name="connsiteX26" fmla="*/ 736600 w 2819400"/>
              <a:gd name="connsiteY26" fmla="*/ 2209800 h 6372225"/>
              <a:gd name="connsiteX27" fmla="*/ 752475 w 2819400"/>
              <a:gd name="connsiteY27" fmla="*/ 2184400 h 6372225"/>
              <a:gd name="connsiteX28" fmla="*/ 771525 w 2819400"/>
              <a:gd name="connsiteY28" fmla="*/ 2143125 h 6372225"/>
              <a:gd name="connsiteX29" fmla="*/ 790575 w 2819400"/>
              <a:gd name="connsiteY29" fmla="*/ 2098675 h 6372225"/>
              <a:gd name="connsiteX30" fmla="*/ 806450 w 2819400"/>
              <a:gd name="connsiteY30" fmla="*/ 2047875 h 6372225"/>
              <a:gd name="connsiteX31" fmla="*/ 819150 w 2819400"/>
              <a:gd name="connsiteY31" fmla="*/ 2000250 h 6372225"/>
              <a:gd name="connsiteX32" fmla="*/ 835025 w 2819400"/>
              <a:gd name="connsiteY32" fmla="*/ 1917700 h 6372225"/>
              <a:gd name="connsiteX33" fmla="*/ 841375 w 2819400"/>
              <a:gd name="connsiteY33" fmla="*/ 1885950 h 6372225"/>
              <a:gd name="connsiteX34" fmla="*/ 831850 w 2819400"/>
              <a:gd name="connsiteY34" fmla="*/ 1863725 h 6372225"/>
              <a:gd name="connsiteX35" fmla="*/ 822325 w 2819400"/>
              <a:gd name="connsiteY35" fmla="*/ 1841500 h 6372225"/>
              <a:gd name="connsiteX36" fmla="*/ 812800 w 2819400"/>
              <a:gd name="connsiteY36" fmla="*/ 1790700 h 6372225"/>
              <a:gd name="connsiteX37" fmla="*/ 806450 w 2819400"/>
              <a:gd name="connsiteY37" fmla="*/ 1752600 h 6372225"/>
              <a:gd name="connsiteX38" fmla="*/ 803275 w 2819400"/>
              <a:gd name="connsiteY38" fmla="*/ 1733550 h 6372225"/>
              <a:gd name="connsiteX39" fmla="*/ 790575 w 2819400"/>
              <a:gd name="connsiteY39" fmla="*/ 1727200 h 6372225"/>
              <a:gd name="connsiteX40" fmla="*/ 777875 w 2819400"/>
              <a:gd name="connsiteY40" fmla="*/ 1720850 h 6372225"/>
              <a:gd name="connsiteX41" fmla="*/ 768350 w 2819400"/>
              <a:gd name="connsiteY41" fmla="*/ 1717675 h 6372225"/>
              <a:gd name="connsiteX42" fmla="*/ 1400175 w 2819400"/>
              <a:gd name="connsiteY42" fmla="*/ 0 h 6372225"/>
              <a:gd name="connsiteX43" fmla="*/ 1450975 w 2819400"/>
              <a:gd name="connsiteY43" fmla="*/ 3175 h 6372225"/>
              <a:gd name="connsiteX44" fmla="*/ 1485900 w 2819400"/>
              <a:gd name="connsiteY44" fmla="*/ 9525 h 6372225"/>
              <a:gd name="connsiteX45" fmla="*/ 1520825 w 2819400"/>
              <a:gd name="connsiteY45" fmla="*/ 19050 h 6372225"/>
              <a:gd name="connsiteX46" fmla="*/ 1562100 w 2819400"/>
              <a:gd name="connsiteY46" fmla="*/ 34925 h 6372225"/>
              <a:gd name="connsiteX47" fmla="*/ 1603375 w 2819400"/>
              <a:gd name="connsiteY47" fmla="*/ 53975 h 6372225"/>
              <a:gd name="connsiteX48" fmla="*/ 1641475 w 2819400"/>
              <a:gd name="connsiteY48" fmla="*/ 79375 h 6372225"/>
              <a:gd name="connsiteX49" fmla="*/ 1660525 w 2819400"/>
              <a:gd name="connsiteY49" fmla="*/ 98425 h 6372225"/>
              <a:gd name="connsiteX50" fmla="*/ 1679575 w 2819400"/>
              <a:gd name="connsiteY50" fmla="*/ 114300 h 6372225"/>
              <a:gd name="connsiteX51" fmla="*/ 1695450 w 2819400"/>
              <a:gd name="connsiteY51" fmla="*/ 136525 h 6372225"/>
              <a:gd name="connsiteX52" fmla="*/ 1711325 w 2819400"/>
              <a:gd name="connsiteY52" fmla="*/ 158750 h 6372225"/>
              <a:gd name="connsiteX53" fmla="*/ 1727200 w 2819400"/>
              <a:gd name="connsiteY53" fmla="*/ 184150 h 6372225"/>
              <a:gd name="connsiteX54" fmla="*/ 1739900 w 2819400"/>
              <a:gd name="connsiteY54" fmla="*/ 212725 h 6372225"/>
              <a:gd name="connsiteX55" fmla="*/ 1752600 w 2819400"/>
              <a:gd name="connsiteY55" fmla="*/ 241300 h 6372225"/>
              <a:gd name="connsiteX56" fmla="*/ 1762125 w 2819400"/>
              <a:gd name="connsiteY56" fmla="*/ 276225 h 6372225"/>
              <a:gd name="connsiteX57" fmla="*/ 1768475 w 2819400"/>
              <a:gd name="connsiteY57" fmla="*/ 311150 h 6372225"/>
              <a:gd name="connsiteX58" fmla="*/ 1774825 w 2819400"/>
              <a:gd name="connsiteY58" fmla="*/ 352425 h 6372225"/>
              <a:gd name="connsiteX59" fmla="*/ 1778000 w 2819400"/>
              <a:gd name="connsiteY59" fmla="*/ 393700 h 6372225"/>
              <a:gd name="connsiteX60" fmla="*/ 1778000 w 2819400"/>
              <a:gd name="connsiteY60" fmla="*/ 438150 h 6372225"/>
              <a:gd name="connsiteX61" fmla="*/ 1778000 w 2819400"/>
              <a:gd name="connsiteY61" fmla="*/ 488950 h 6372225"/>
              <a:gd name="connsiteX62" fmla="*/ 1771650 w 2819400"/>
              <a:gd name="connsiteY62" fmla="*/ 539750 h 6372225"/>
              <a:gd name="connsiteX63" fmla="*/ 1778000 w 2819400"/>
              <a:gd name="connsiteY63" fmla="*/ 539750 h 6372225"/>
              <a:gd name="connsiteX64" fmla="*/ 1787525 w 2819400"/>
              <a:gd name="connsiteY64" fmla="*/ 542925 h 6372225"/>
              <a:gd name="connsiteX65" fmla="*/ 1793875 w 2819400"/>
              <a:gd name="connsiteY65" fmla="*/ 546100 h 6372225"/>
              <a:gd name="connsiteX66" fmla="*/ 1803400 w 2819400"/>
              <a:gd name="connsiteY66" fmla="*/ 552450 h 6372225"/>
              <a:gd name="connsiteX67" fmla="*/ 1809750 w 2819400"/>
              <a:gd name="connsiteY67" fmla="*/ 561975 h 6372225"/>
              <a:gd name="connsiteX68" fmla="*/ 1812925 w 2819400"/>
              <a:gd name="connsiteY68" fmla="*/ 577850 h 6372225"/>
              <a:gd name="connsiteX69" fmla="*/ 1812925 w 2819400"/>
              <a:gd name="connsiteY69" fmla="*/ 596900 h 6372225"/>
              <a:gd name="connsiteX70" fmla="*/ 1838325 w 2819400"/>
              <a:gd name="connsiteY70" fmla="*/ 590550 h 6372225"/>
              <a:gd name="connsiteX71" fmla="*/ 1863725 w 2819400"/>
              <a:gd name="connsiteY71" fmla="*/ 590550 h 6372225"/>
              <a:gd name="connsiteX72" fmla="*/ 1892300 w 2819400"/>
              <a:gd name="connsiteY72" fmla="*/ 590550 h 6372225"/>
              <a:gd name="connsiteX73" fmla="*/ 1911350 w 2819400"/>
              <a:gd name="connsiteY73" fmla="*/ 587375 h 6372225"/>
              <a:gd name="connsiteX74" fmla="*/ 1936750 w 2819400"/>
              <a:gd name="connsiteY74" fmla="*/ 581025 h 6372225"/>
              <a:gd name="connsiteX75" fmla="*/ 2006600 w 2819400"/>
              <a:gd name="connsiteY75" fmla="*/ 558800 h 6372225"/>
              <a:gd name="connsiteX76" fmla="*/ 2044700 w 2819400"/>
              <a:gd name="connsiteY76" fmla="*/ 546100 h 6372225"/>
              <a:gd name="connsiteX77" fmla="*/ 2085975 w 2819400"/>
              <a:gd name="connsiteY77" fmla="*/ 536575 h 6372225"/>
              <a:gd name="connsiteX78" fmla="*/ 2127250 w 2819400"/>
              <a:gd name="connsiteY78" fmla="*/ 533400 h 6372225"/>
              <a:gd name="connsiteX79" fmla="*/ 2168525 w 2819400"/>
              <a:gd name="connsiteY79" fmla="*/ 533400 h 6372225"/>
              <a:gd name="connsiteX80" fmla="*/ 2187575 w 2819400"/>
              <a:gd name="connsiteY80" fmla="*/ 523875 h 6372225"/>
              <a:gd name="connsiteX81" fmla="*/ 2238375 w 2819400"/>
              <a:gd name="connsiteY81" fmla="*/ 504825 h 6372225"/>
              <a:gd name="connsiteX82" fmla="*/ 2317750 w 2819400"/>
              <a:gd name="connsiteY82" fmla="*/ 479425 h 6372225"/>
              <a:gd name="connsiteX83" fmla="*/ 2362200 w 2819400"/>
              <a:gd name="connsiteY83" fmla="*/ 466725 h 6372225"/>
              <a:gd name="connsiteX84" fmla="*/ 2406650 w 2819400"/>
              <a:gd name="connsiteY84" fmla="*/ 457200 h 6372225"/>
              <a:gd name="connsiteX85" fmla="*/ 2457450 w 2819400"/>
              <a:gd name="connsiteY85" fmla="*/ 450850 h 6372225"/>
              <a:gd name="connsiteX86" fmla="*/ 2505075 w 2819400"/>
              <a:gd name="connsiteY86" fmla="*/ 444500 h 6372225"/>
              <a:gd name="connsiteX87" fmla="*/ 2552700 w 2819400"/>
              <a:gd name="connsiteY87" fmla="*/ 447675 h 6372225"/>
              <a:gd name="connsiteX88" fmla="*/ 2600325 w 2819400"/>
              <a:gd name="connsiteY88" fmla="*/ 454025 h 6372225"/>
              <a:gd name="connsiteX89" fmla="*/ 2622550 w 2819400"/>
              <a:gd name="connsiteY89" fmla="*/ 460375 h 6372225"/>
              <a:gd name="connsiteX90" fmla="*/ 2644775 w 2819400"/>
              <a:gd name="connsiteY90" fmla="*/ 466725 h 6372225"/>
              <a:gd name="connsiteX91" fmla="*/ 2663825 w 2819400"/>
              <a:gd name="connsiteY91" fmla="*/ 476250 h 6372225"/>
              <a:gd name="connsiteX92" fmla="*/ 2682875 w 2819400"/>
              <a:gd name="connsiteY92" fmla="*/ 488950 h 6372225"/>
              <a:gd name="connsiteX93" fmla="*/ 2698750 w 2819400"/>
              <a:gd name="connsiteY93" fmla="*/ 501650 h 6372225"/>
              <a:gd name="connsiteX94" fmla="*/ 2717800 w 2819400"/>
              <a:gd name="connsiteY94" fmla="*/ 517525 h 6372225"/>
              <a:gd name="connsiteX95" fmla="*/ 2730500 w 2819400"/>
              <a:gd name="connsiteY95" fmla="*/ 536575 h 6372225"/>
              <a:gd name="connsiteX96" fmla="*/ 2743200 w 2819400"/>
              <a:gd name="connsiteY96" fmla="*/ 555625 h 6372225"/>
              <a:gd name="connsiteX97" fmla="*/ 2746375 w 2819400"/>
              <a:gd name="connsiteY97" fmla="*/ 577850 h 6372225"/>
              <a:gd name="connsiteX98" fmla="*/ 2755900 w 2819400"/>
              <a:gd name="connsiteY98" fmla="*/ 628650 h 6372225"/>
              <a:gd name="connsiteX99" fmla="*/ 2768600 w 2819400"/>
              <a:gd name="connsiteY99" fmla="*/ 695325 h 6372225"/>
              <a:gd name="connsiteX100" fmla="*/ 2781300 w 2819400"/>
              <a:gd name="connsiteY100" fmla="*/ 727075 h 6372225"/>
              <a:gd name="connsiteX101" fmla="*/ 2794000 w 2819400"/>
              <a:gd name="connsiteY101" fmla="*/ 758825 h 6372225"/>
              <a:gd name="connsiteX102" fmla="*/ 2803525 w 2819400"/>
              <a:gd name="connsiteY102" fmla="*/ 812800 h 6372225"/>
              <a:gd name="connsiteX103" fmla="*/ 2809875 w 2819400"/>
              <a:gd name="connsiteY103" fmla="*/ 873125 h 6372225"/>
              <a:gd name="connsiteX104" fmla="*/ 2816225 w 2819400"/>
              <a:gd name="connsiteY104" fmla="*/ 958850 h 6372225"/>
              <a:gd name="connsiteX105" fmla="*/ 2819400 w 2819400"/>
              <a:gd name="connsiteY105" fmla="*/ 1060450 h 6372225"/>
              <a:gd name="connsiteX106" fmla="*/ 2819400 w 2819400"/>
              <a:gd name="connsiteY106" fmla="*/ 1117600 h 6372225"/>
              <a:gd name="connsiteX107" fmla="*/ 2816225 w 2819400"/>
              <a:gd name="connsiteY107" fmla="*/ 1177925 h 6372225"/>
              <a:gd name="connsiteX108" fmla="*/ 2809875 w 2819400"/>
              <a:gd name="connsiteY108" fmla="*/ 1244600 h 6372225"/>
              <a:gd name="connsiteX109" fmla="*/ 2803525 w 2819400"/>
              <a:gd name="connsiteY109" fmla="*/ 1311275 h 6372225"/>
              <a:gd name="connsiteX110" fmla="*/ 2790825 w 2819400"/>
              <a:gd name="connsiteY110" fmla="*/ 1381125 h 6372225"/>
              <a:gd name="connsiteX111" fmla="*/ 2778125 w 2819400"/>
              <a:gd name="connsiteY111" fmla="*/ 1457325 h 6372225"/>
              <a:gd name="connsiteX112" fmla="*/ 2787650 w 2819400"/>
              <a:gd name="connsiteY112" fmla="*/ 1555750 h 6372225"/>
              <a:gd name="connsiteX113" fmla="*/ 2790825 w 2819400"/>
              <a:gd name="connsiteY113" fmla="*/ 1641475 h 6372225"/>
              <a:gd name="connsiteX114" fmla="*/ 2790825 w 2819400"/>
              <a:gd name="connsiteY114" fmla="*/ 1679575 h 6372225"/>
              <a:gd name="connsiteX115" fmla="*/ 2790825 w 2819400"/>
              <a:gd name="connsiteY115" fmla="*/ 1714500 h 6372225"/>
              <a:gd name="connsiteX116" fmla="*/ 2787650 w 2819400"/>
              <a:gd name="connsiteY116" fmla="*/ 1800225 h 6372225"/>
              <a:gd name="connsiteX117" fmla="*/ 2784475 w 2819400"/>
              <a:gd name="connsiteY117" fmla="*/ 1908175 h 6372225"/>
              <a:gd name="connsiteX118" fmla="*/ 2781300 w 2819400"/>
              <a:gd name="connsiteY118" fmla="*/ 1958975 h 6372225"/>
              <a:gd name="connsiteX119" fmla="*/ 2774950 w 2819400"/>
              <a:gd name="connsiteY119" fmla="*/ 2009775 h 6372225"/>
              <a:gd name="connsiteX120" fmla="*/ 2762250 w 2819400"/>
              <a:gd name="connsiteY120" fmla="*/ 2047875 h 6372225"/>
              <a:gd name="connsiteX121" fmla="*/ 2755900 w 2819400"/>
              <a:gd name="connsiteY121" fmla="*/ 2063750 h 6372225"/>
              <a:gd name="connsiteX122" fmla="*/ 2746375 w 2819400"/>
              <a:gd name="connsiteY122" fmla="*/ 2076450 h 6372225"/>
              <a:gd name="connsiteX123" fmla="*/ 2670175 w 2819400"/>
              <a:gd name="connsiteY123" fmla="*/ 2159000 h 6372225"/>
              <a:gd name="connsiteX124" fmla="*/ 2628900 w 2819400"/>
              <a:gd name="connsiteY124" fmla="*/ 2200275 h 6372225"/>
              <a:gd name="connsiteX125" fmla="*/ 2597150 w 2819400"/>
              <a:gd name="connsiteY125" fmla="*/ 2228850 h 6372225"/>
              <a:gd name="connsiteX126" fmla="*/ 2571750 w 2819400"/>
              <a:gd name="connsiteY126" fmla="*/ 2247900 h 6372225"/>
              <a:gd name="connsiteX127" fmla="*/ 2555875 w 2819400"/>
              <a:gd name="connsiteY127" fmla="*/ 2251075 h 6372225"/>
              <a:gd name="connsiteX128" fmla="*/ 2536825 w 2819400"/>
              <a:gd name="connsiteY128" fmla="*/ 2254250 h 6372225"/>
              <a:gd name="connsiteX129" fmla="*/ 2514600 w 2819400"/>
              <a:gd name="connsiteY129" fmla="*/ 2257425 h 6372225"/>
              <a:gd name="connsiteX130" fmla="*/ 2492375 w 2819400"/>
              <a:gd name="connsiteY130" fmla="*/ 2257425 h 6372225"/>
              <a:gd name="connsiteX131" fmla="*/ 2479675 w 2819400"/>
              <a:gd name="connsiteY131" fmla="*/ 2254250 h 6372225"/>
              <a:gd name="connsiteX132" fmla="*/ 2476500 w 2819400"/>
              <a:gd name="connsiteY132" fmla="*/ 2251075 h 6372225"/>
              <a:gd name="connsiteX133" fmla="*/ 2476500 w 2819400"/>
              <a:gd name="connsiteY133" fmla="*/ 2247900 h 6372225"/>
              <a:gd name="connsiteX134" fmla="*/ 2479675 w 2819400"/>
              <a:gd name="connsiteY134" fmla="*/ 2241550 h 6372225"/>
              <a:gd name="connsiteX135" fmla="*/ 2489200 w 2819400"/>
              <a:gd name="connsiteY135" fmla="*/ 2232025 h 6372225"/>
              <a:gd name="connsiteX136" fmla="*/ 2520950 w 2819400"/>
              <a:gd name="connsiteY136" fmla="*/ 2212975 h 6372225"/>
              <a:gd name="connsiteX137" fmla="*/ 2498725 w 2819400"/>
              <a:gd name="connsiteY137" fmla="*/ 2203450 h 6372225"/>
              <a:gd name="connsiteX138" fmla="*/ 2479675 w 2819400"/>
              <a:gd name="connsiteY138" fmla="*/ 2193925 h 6372225"/>
              <a:gd name="connsiteX139" fmla="*/ 2457450 w 2819400"/>
              <a:gd name="connsiteY139" fmla="*/ 2181225 h 6372225"/>
              <a:gd name="connsiteX140" fmla="*/ 2444750 w 2819400"/>
              <a:gd name="connsiteY140" fmla="*/ 2168525 h 6372225"/>
              <a:gd name="connsiteX141" fmla="*/ 2441575 w 2819400"/>
              <a:gd name="connsiteY141" fmla="*/ 2165350 h 6372225"/>
              <a:gd name="connsiteX142" fmla="*/ 2441575 w 2819400"/>
              <a:gd name="connsiteY142" fmla="*/ 2159000 h 6372225"/>
              <a:gd name="connsiteX143" fmla="*/ 2444750 w 2819400"/>
              <a:gd name="connsiteY143" fmla="*/ 2155825 h 6372225"/>
              <a:gd name="connsiteX144" fmla="*/ 2454275 w 2819400"/>
              <a:gd name="connsiteY144" fmla="*/ 2152650 h 6372225"/>
              <a:gd name="connsiteX145" fmla="*/ 2489200 w 2819400"/>
              <a:gd name="connsiteY145" fmla="*/ 2149475 h 6372225"/>
              <a:gd name="connsiteX146" fmla="*/ 2543175 w 2819400"/>
              <a:gd name="connsiteY146" fmla="*/ 2149475 h 6372225"/>
              <a:gd name="connsiteX147" fmla="*/ 2527300 w 2819400"/>
              <a:gd name="connsiteY147" fmla="*/ 2139950 h 6372225"/>
              <a:gd name="connsiteX148" fmla="*/ 2492375 w 2819400"/>
              <a:gd name="connsiteY148" fmla="*/ 2117725 h 6372225"/>
              <a:gd name="connsiteX149" fmla="*/ 2479675 w 2819400"/>
              <a:gd name="connsiteY149" fmla="*/ 2108200 h 6372225"/>
              <a:gd name="connsiteX150" fmla="*/ 2473325 w 2819400"/>
              <a:gd name="connsiteY150" fmla="*/ 2098675 h 6372225"/>
              <a:gd name="connsiteX151" fmla="*/ 2476500 w 2819400"/>
              <a:gd name="connsiteY151" fmla="*/ 2095500 h 6372225"/>
              <a:gd name="connsiteX152" fmla="*/ 2479675 w 2819400"/>
              <a:gd name="connsiteY152" fmla="*/ 2092325 h 6372225"/>
              <a:gd name="connsiteX153" fmla="*/ 2498725 w 2819400"/>
              <a:gd name="connsiteY153" fmla="*/ 2089150 h 6372225"/>
              <a:gd name="connsiteX154" fmla="*/ 2511425 w 2819400"/>
              <a:gd name="connsiteY154" fmla="*/ 2092325 h 6372225"/>
              <a:gd name="connsiteX155" fmla="*/ 2543175 w 2819400"/>
              <a:gd name="connsiteY155" fmla="*/ 2098675 h 6372225"/>
              <a:gd name="connsiteX156" fmla="*/ 2559050 w 2819400"/>
              <a:gd name="connsiteY156" fmla="*/ 2101850 h 6372225"/>
              <a:gd name="connsiteX157" fmla="*/ 2578100 w 2819400"/>
              <a:gd name="connsiteY157" fmla="*/ 2101850 h 6372225"/>
              <a:gd name="connsiteX158" fmla="*/ 2593975 w 2819400"/>
              <a:gd name="connsiteY158" fmla="*/ 2101850 h 6372225"/>
              <a:gd name="connsiteX159" fmla="*/ 2603500 w 2819400"/>
              <a:gd name="connsiteY159" fmla="*/ 2095500 h 6372225"/>
              <a:gd name="connsiteX160" fmla="*/ 2600325 w 2819400"/>
              <a:gd name="connsiteY160" fmla="*/ 2085975 h 6372225"/>
              <a:gd name="connsiteX161" fmla="*/ 2587625 w 2819400"/>
              <a:gd name="connsiteY161" fmla="*/ 2063750 h 6372225"/>
              <a:gd name="connsiteX162" fmla="*/ 2578100 w 2819400"/>
              <a:gd name="connsiteY162" fmla="*/ 2054225 h 6372225"/>
              <a:gd name="connsiteX163" fmla="*/ 2568575 w 2819400"/>
              <a:gd name="connsiteY163" fmla="*/ 2044700 h 6372225"/>
              <a:gd name="connsiteX164" fmla="*/ 2555875 w 2819400"/>
              <a:gd name="connsiteY164" fmla="*/ 2038350 h 6372225"/>
              <a:gd name="connsiteX165" fmla="*/ 2543175 w 2819400"/>
              <a:gd name="connsiteY165" fmla="*/ 2035175 h 6372225"/>
              <a:gd name="connsiteX166" fmla="*/ 2540000 w 2819400"/>
              <a:gd name="connsiteY166" fmla="*/ 2028825 h 6372225"/>
              <a:gd name="connsiteX167" fmla="*/ 2536825 w 2819400"/>
              <a:gd name="connsiteY167" fmla="*/ 2019300 h 6372225"/>
              <a:gd name="connsiteX168" fmla="*/ 2536825 w 2819400"/>
              <a:gd name="connsiteY168" fmla="*/ 2012950 h 6372225"/>
              <a:gd name="connsiteX169" fmla="*/ 2540000 w 2819400"/>
              <a:gd name="connsiteY169" fmla="*/ 2006600 h 6372225"/>
              <a:gd name="connsiteX170" fmla="*/ 2549525 w 2819400"/>
              <a:gd name="connsiteY170" fmla="*/ 2003425 h 6372225"/>
              <a:gd name="connsiteX171" fmla="*/ 2571750 w 2819400"/>
              <a:gd name="connsiteY171" fmla="*/ 2006600 h 6372225"/>
              <a:gd name="connsiteX172" fmla="*/ 2600325 w 2819400"/>
              <a:gd name="connsiteY172" fmla="*/ 2016125 h 6372225"/>
              <a:gd name="connsiteX173" fmla="*/ 2603500 w 2819400"/>
              <a:gd name="connsiteY173" fmla="*/ 2003425 h 6372225"/>
              <a:gd name="connsiteX174" fmla="*/ 2603500 w 2819400"/>
              <a:gd name="connsiteY174" fmla="*/ 1987550 h 6372225"/>
              <a:gd name="connsiteX175" fmla="*/ 2600325 w 2819400"/>
              <a:gd name="connsiteY175" fmla="*/ 1971675 h 6372225"/>
              <a:gd name="connsiteX176" fmla="*/ 2590800 w 2819400"/>
              <a:gd name="connsiteY176" fmla="*/ 1955800 h 6372225"/>
              <a:gd name="connsiteX177" fmla="*/ 2584450 w 2819400"/>
              <a:gd name="connsiteY177" fmla="*/ 1946275 h 6372225"/>
              <a:gd name="connsiteX178" fmla="*/ 2578100 w 2819400"/>
              <a:gd name="connsiteY178" fmla="*/ 1939925 h 6372225"/>
              <a:gd name="connsiteX179" fmla="*/ 2565400 w 2819400"/>
              <a:gd name="connsiteY179" fmla="*/ 1936750 h 6372225"/>
              <a:gd name="connsiteX180" fmla="*/ 2552700 w 2819400"/>
              <a:gd name="connsiteY180" fmla="*/ 1933575 h 6372225"/>
              <a:gd name="connsiteX181" fmla="*/ 2536825 w 2819400"/>
              <a:gd name="connsiteY181" fmla="*/ 1930400 h 6372225"/>
              <a:gd name="connsiteX182" fmla="*/ 2517775 w 2819400"/>
              <a:gd name="connsiteY182" fmla="*/ 1930400 h 6372225"/>
              <a:gd name="connsiteX183" fmla="*/ 2508250 w 2819400"/>
              <a:gd name="connsiteY183" fmla="*/ 1930400 h 6372225"/>
              <a:gd name="connsiteX184" fmla="*/ 2486025 w 2819400"/>
              <a:gd name="connsiteY184" fmla="*/ 1936750 h 6372225"/>
              <a:gd name="connsiteX185" fmla="*/ 2473325 w 2819400"/>
              <a:gd name="connsiteY185" fmla="*/ 1943100 h 6372225"/>
              <a:gd name="connsiteX186" fmla="*/ 2460625 w 2819400"/>
              <a:gd name="connsiteY186" fmla="*/ 1949450 h 6372225"/>
              <a:gd name="connsiteX187" fmla="*/ 2447925 w 2819400"/>
              <a:gd name="connsiteY187" fmla="*/ 1955800 h 6372225"/>
              <a:gd name="connsiteX188" fmla="*/ 2438400 w 2819400"/>
              <a:gd name="connsiteY188" fmla="*/ 1968500 h 6372225"/>
              <a:gd name="connsiteX189" fmla="*/ 2416175 w 2819400"/>
              <a:gd name="connsiteY189" fmla="*/ 1984375 h 6372225"/>
              <a:gd name="connsiteX190" fmla="*/ 2390775 w 2819400"/>
              <a:gd name="connsiteY190" fmla="*/ 2000250 h 6372225"/>
              <a:gd name="connsiteX191" fmla="*/ 2365375 w 2819400"/>
              <a:gd name="connsiteY191" fmla="*/ 2016125 h 6372225"/>
              <a:gd name="connsiteX192" fmla="*/ 2339975 w 2819400"/>
              <a:gd name="connsiteY192" fmla="*/ 2022475 h 6372225"/>
              <a:gd name="connsiteX193" fmla="*/ 2327275 w 2819400"/>
              <a:gd name="connsiteY193" fmla="*/ 2022475 h 6372225"/>
              <a:gd name="connsiteX194" fmla="*/ 2320925 w 2819400"/>
              <a:gd name="connsiteY194" fmla="*/ 2019300 h 6372225"/>
              <a:gd name="connsiteX195" fmla="*/ 2314575 w 2819400"/>
              <a:gd name="connsiteY195" fmla="*/ 2016125 h 6372225"/>
              <a:gd name="connsiteX196" fmla="*/ 2311400 w 2819400"/>
              <a:gd name="connsiteY196" fmla="*/ 2003425 h 6372225"/>
              <a:gd name="connsiteX197" fmla="*/ 2311400 w 2819400"/>
              <a:gd name="connsiteY197" fmla="*/ 1987550 h 6372225"/>
              <a:gd name="connsiteX198" fmla="*/ 2314575 w 2819400"/>
              <a:gd name="connsiteY198" fmla="*/ 1968500 h 6372225"/>
              <a:gd name="connsiteX199" fmla="*/ 2339975 w 2819400"/>
              <a:gd name="connsiteY199" fmla="*/ 1949450 h 6372225"/>
              <a:gd name="connsiteX200" fmla="*/ 2365375 w 2819400"/>
              <a:gd name="connsiteY200" fmla="*/ 1933575 h 6372225"/>
              <a:gd name="connsiteX201" fmla="*/ 2390775 w 2819400"/>
              <a:gd name="connsiteY201" fmla="*/ 1920875 h 6372225"/>
              <a:gd name="connsiteX202" fmla="*/ 2403475 w 2819400"/>
              <a:gd name="connsiteY202" fmla="*/ 1911350 h 6372225"/>
              <a:gd name="connsiteX203" fmla="*/ 2413000 w 2819400"/>
              <a:gd name="connsiteY203" fmla="*/ 1905000 h 6372225"/>
              <a:gd name="connsiteX204" fmla="*/ 2432050 w 2819400"/>
              <a:gd name="connsiteY204" fmla="*/ 1882775 h 6372225"/>
              <a:gd name="connsiteX205" fmla="*/ 2447925 w 2819400"/>
              <a:gd name="connsiteY205" fmla="*/ 1860550 h 6372225"/>
              <a:gd name="connsiteX206" fmla="*/ 2460625 w 2819400"/>
              <a:gd name="connsiteY206" fmla="*/ 1835150 h 6372225"/>
              <a:gd name="connsiteX207" fmla="*/ 2498725 w 2819400"/>
              <a:gd name="connsiteY207" fmla="*/ 1768475 h 6372225"/>
              <a:gd name="connsiteX208" fmla="*/ 2524125 w 2819400"/>
              <a:gd name="connsiteY208" fmla="*/ 1730375 h 6372225"/>
              <a:gd name="connsiteX209" fmla="*/ 2536825 w 2819400"/>
              <a:gd name="connsiteY209" fmla="*/ 1714500 h 6372225"/>
              <a:gd name="connsiteX210" fmla="*/ 2552700 w 2819400"/>
              <a:gd name="connsiteY210" fmla="*/ 1701800 h 6372225"/>
              <a:gd name="connsiteX211" fmla="*/ 2565400 w 2819400"/>
              <a:gd name="connsiteY211" fmla="*/ 1689100 h 6372225"/>
              <a:gd name="connsiteX212" fmla="*/ 2574925 w 2819400"/>
              <a:gd name="connsiteY212" fmla="*/ 1676400 h 6372225"/>
              <a:gd name="connsiteX213" fmla="*/ 2584450 w 2819400"/>
              <a:gd name="connsiteY213" fmla="*/ 1660525 h 6372225"/>
              <a:gd name="connsiteX214" fmla="*/ 2587625 w 2819400"/>
              <a:gd name="connsiteY214" fmla="*/ 1647825 h 6372225"/>
              <a:gd name="connsiteX215" fmla="*/ 2590800 w 2819400"/>
              <a:gd name="connsiteY215" fmla="*/ 1631950 h 6372225"/>
              <a:gd name="connsiteX216" fmla="*/ 2590800 w 2819400"/>
              <a:gd name="connsiteY216" fmla="*/ 1612900 h 6372225"/>
              <a:gd name="connsiteX217" fmla="*/ 2584450 w 2819400"/>
              <a:gd name="connsiteY217" fmla="*/ 1581150 h 6372225"/>
              <a:gd name="connsiteX218" fmla="*/ 2565400 w 2819400"/>
              <a:gd name="connsiteY218" fmla="*/ 1495425 h 6372225"/>
              <a:gd name="connsiteX219" fmla="*/ 2527300 w 2819400"/>
              <a:gd name="connsiteY219" fmla="*/ 1346200 h 6372225"/>
              <a:gd name="connsiteX220" fmla="*/ 2489200 w 2819400"/>
              <a:gd name="connsiteY220" fmla="*/ 1200150 h 6372225"/>
              <a:gd name="connsiteX221" fmla="*/ 2473325 w 2819400"/>
              <a:gd name="connsiteY221" fmla="*/ 1146175 h 6372225"/>
              <a:gd name="connsiteX222" fmla="*/ 2470150 w 2819400"/>
              <a:gd name="connsiteY222" fmla="*/ 1117600 h 6372225"/>
              <a:gd name="connsiteX223" fmla="*/ 2311400 w 2819400"/>
              <a:gd name="connsiteY223" fmla="*/ 1276350 h 6372225"/>
              <a:gd name="connsiteX224" fmla="*/ 2301875 w 2819400"/>
              <a:gd name="connsiteY224" fmla="*/ 1292225 h 6372225"/>
              <a:gd name="connsiteX225" fmla="*/ 2286000 w 2819400"/>
              <a:gd name="connsiteY225" fmla="*/ 1330325 h 6372225"/>
              <a:gd name="connsiteX226" fmla="*/ 2241550 w 2819400"/>
              <a:gd name="connsiteY226" fmla="*/ 1447800 h 6372225"/>
              <a:gd name="connsiteX227" fmla="*/ 2216150 w 2819400"/>
              <a:gd name="connsiteY227" fmla="*/ 1511300 h 6372225"/>
              <a:gd name="connsiteX228" fmla="*/ 2190750 w 2819400"/>
              <a:gd name="connsiteY228" fmla="*/ 1568450 h 6372225"/>
              <a:gd name="connsiteX229" fmla="*/ 2168525 w 2819400"/>
              <a:gd name="connsiteY229" fmla="*/ 1612900 h 6372225"/>
              <a:gd name="connsiteX230" fmla="*/ 2159000 w 2819400"/>
              <a:gd name="connsiteY230" fmla="*/ 1628775 h 6372225"/>
              <a:gd name="connsiteX231" fmla="*/ 2149475 w 2819400"/>
              <a:gd name="connsiteY231" fmla="*/ 1638300 h 6372225"/>
              <a:gd name="connsiteX232" fmla="*/ 2124075 w 2819400"/>
              <a:gd name="connsiteY232" fmla="*/ 1730375 h 6372225"/>
              <a:gd name="connsiteX233" fmla="*/ 2105025 w 2819400"/>
              <a:gd name="connsiteY233" fmla="*/ 1800225 h 6372225"/>
              <a:gd name="connsiteX234" fmla="*/ 2101850 w 2819400"/>
              <a:gd name="connsiteY234" fmla="*/ 1825625 h 6372225"/>
              <a:gd name="connsiteX235" fmla="*/ 2098675 w 2819400"/>
              <a:gd name="connsiteY235" fmla="*/ 1841500 h 6372225"/>
              <a:gd name="connsiteX236" fmla="*/ 2114550 w 2819400"/>
              <a:gd name="connsiteY236" fmla="*/ 1943100 h 6372225"/>
              <a:gd name="connsiteX237" fmla="*/ 2124075 w 2819400"/>
              <a:gd name="connsiteY237" fmla="*/ 2009775 h 6372225"/>
              <a:gd name="connsiteX238" fmla="*/ 2124075 w 2819400"/>
              <a:gd name="connsiteY238" fmla="*/ 2035175 h 6372225"/>
              <a:gd name="connsiteX239" fmla="*/ 2124075 w 2819400"/>
              <a:gd name="connsiteY239" fmla="*/ 2051050 h 6372225"/>
              <a:gd name="connsiteX240" fmla="*/ 2124075 w 2819400"/>
              <a:gd name="connsiteY240" fmla="*/ 2057400 h 6372225"/>
              <a:gd name="connsiteX241" fmla="*/ 2127250 w 2819400"/>
              <a:gd name="connsiteY241" fmla="*/ 2066925 h 6372225"/>
              <a:gd name="connsiteX242" fmla="*/ 2139950 w 2819400"/>
              <a:gd name="connsiteY242" fmla="*/ 2095500 h 6372225"/>
              <a:gd name="connsiteX243" fmla="*/ 2181225 w 2819400"/>
              <a:gd name="connsiteY243" fmla="*/ 2171700 h 6372225"/>
              <a:gd name="connsiteX244" fmla="*/ 2200275 w 2819400"/>
              <a:gd name="connsiteY244" fmla="*/ 2219325 h 6372225"/>
              <a:gd name="connsiteX245" fmla="*/ 2219325 w 2819400"/>
              <a:gd name="connsiteY245" fmla="*/ 2266950 h 6372225"/>
              <a:gd name="connsiteX246" fmla="*/ 2222500 w 2819400"/>
              <a:gd name="connsiteY246" fmla="*/ 2295525 h 6372225"/>
              <a:gd name="connsiteX247" fmla="*/ 2225675 w 2819400"/>
              <a:gd name="connsiteY247" fmla="*/ 2320925 h 6372225"/>
              <a:gd name="connsiteX248" fmla="*/ 2228850 w 2819400"/>
              <a:gd name="connsiteY248" fmla="*/ 2346325 h 6372225"/>
              <a:gd name="connsiteX249" fmla="*/ 2225675 w 2819400"/>
              <a:gd name="connsiteY249" fmla="*/ 2371725 h 6372225"/>
              <a:gd name="connsiteX250" fmla="*/ 2228850 w 2819400"/>
              <a:gd name="connsiteY250" fmla="*/ 2384425 h 6372225"/>
              <a:gd name="connsiteX251" fmla="*/ 2241550 w 2819400"/>
              <a:gd name="connsiteY251" fmla="*/ 2416175 h 6372225"/>
              <a:gd name="connsiteX252" fmla="*/ 2247900 w 2819400"/>
              <a:gd name="connsiteY252" fmla="*/ 2438400 h 6372225"/>
              <a:gd name="connsiteX253" fmla="*/ 2251075 w 2819400"/>
              <a:gd name="connsiteY253" fmla="*/ 2460625 h 6372225"/>
              <a:gd name="connsiteX254" fmla="*/ 2251075 w 2819400"/>
              <a:gd name="connsiteY254" fmla="*/ 2486025 h 6372225"/>
              <a:gd name="connsiteX255" fmla="*/ 2247900 w 2819400"/>
              <a:gd name="connsiteY255" fmla="*/ 2511425 h 6372225"/>
              <a:gd name="connsiteX256" fmla="*/ 2241550 w 2819400"/>
              <a:gd name="connsiteY256" fmla="*/ 2533650 h 6372225"/>
              <a:gd name="connsiteX257" fmla="*/ 2241550 w 2819400"/>
              <a:gd name="connsiteY257" fmla="*/ 2549525 h 6372225"/>
              <a:gd name="connsiteX258" fmla="*/ 2244725 w 2819400"/>
              <a:gd name="connsiteY258" fmla="*/ 2565400 h 6372225"/>
              <a:gd name="connsiteX259" fmla="*/ 2247900 w 2819400"/>
              <a:gd name="connsiteY259" fmla="*/ 2574925 h 6372225"/>
              <a:gd name="connsiteX260" fmla="*/ 2257425 w 2819400"/>
              <a:gd name="connsiteY260" fmla="*/ 2590800 h 6372225"/>
              <a:gd name="connsiteX261" fmla="*/ 2260600 w 2819400"/>
              <a:gd name="connsiteY261" fmla="*/ 2600325 h 6372225"/>
              <a:gd name="connsiteX262" fmla="*/ 2260600 w 2819400"/>
              <a:gd name="connsiteY262" fmla="*/ 2609850 h 6372225"/>
              <a:gd name="connsiteX263" fmla="*/ 2260600 w 2819400"/>
              <a:gd name="connsiteY263" fmla="*/ 2724150 h 6372225"/>
              <a:gd name="connsiteX264" fmla="*/ 2257425 w 2819400"/>
              <a:gd name="connsiteY264" fmla="*/ 2781300 h 6372225"/>
              <a:gd name="connsiteX265" fmla="*/ 2251075 w 2819400"/>
              <a:gd name="connsiteY265" fmla="*/ 2813050 h 6372225"/>
              <a:gd name="connsiteX266" fmla="*/ 2247900 w 2819400"/>
              <a:gd name="connsiteY266" fmla="*/ 2838450 h 6372225"/>
              <a:gd name="connsiteX267" fmla="*/ 2244725 w 2819400"/>
              <a:gd name="connsiteY267" fmla="*/ 2847975 h 6372225"/>
              <a:gd name="connsiteX268" fmla="*/ 2244725 w 2819400"/>
              <a:gd name="connsiteY268" fmla="*/ 2863850 h 6372225"/>
              <a:gd name="connsiteX269" fmla="*/ 2251075 w 2819400"/>
              <a:gd name="connsiteY269" fmla="*/ 2892425 h 6372225"/>
              <a:gd name="connsiteX270" fmla="*/ 2251075 w 2819400"/>
              <a:gd name="connsiteY270" fmla="*/ 2908300 h 6372225"/>
              <a:gd name="connsiteX271" fmla="*/ 2251075 w 2819400"/>
              <a:gd name="connsiteY271" fmla="*/ 2921000 h 6372225"/>
              <a:gd name="connsiteX272" fmla="*/ 2247900 w 2819400"/>
              <a:gd name="connsiteY272" fmla="*/ 2936875 h 6372225"/>
              <a:gd name="connsiteX273" fmla="*/ 2238375 w 2819400"/>
              <a:gd name="connsiteY273" fmla="*/ 2946400 h 6372225"/>
              <a:gd name="connsiteX274" fmla="*/ 2228850 w 2819400"/>
              <a:gd name="connsiteY274" fmla="*/ 2955925 h 6372225"/>
              <a:gd name="connsiteX275" fmla="*/ 2222500 w 2819400"/>
              <a:gd name="connsiteY275" fmla="*/ 2962275 h 6372225"/>
              <a:gd name="connsiteX276" fmla="*/ 2209800 w 2819400"/>
              <a:gd name="connsiteY276" fmla="*/ 2962275 h 6372225"/>
              <a:gd name="connsiteX277" fmla="*/ 2206625 w 2819400"/>
              <a:gd name="connsiteY277" fmla="*/ 2962275 h 6372225"/>
              <a:gd name="connsiteX278" fmla="*/ 2206625 w 2819400"/>
              <a:gd name="connsiteY278" fmla="*/ 2965450 h 6372225"/>
              <a:gd name="connsiteX279" fmla="*/ 2212975 w 2819400"/>
              <a:gd name="connsiteY279" fmla="*/ 2978150 h 6372225"/>
              <a:gd name="connsiteX280" fmla="*/ 2222500 w 2819400"/>
              <a:gd name="connsiteY280" fmla="*/ 2997200 h 6372225"/>
              <a:gd name="connsiteX281" fmla="*/ 2228850 w 2819400"/>
              <a:gd name="connsiteY281" fmla="*/ 3013075 h 6372225"/>
              <a:gd name="connsiteX282" fmla="*/ 2225675 w 2819400"/>
              <a:gd name="connsiteY282" fmla="*/ 3025775 h 6372225"/>
              <a:gd name="connsiteX283" fmla="*/ 2219325 w 2819400"/>
              <a:gd name="connsiteY283" fmla="*/ 3035300 h 6372225"/>
              <a:gd name="connsiteX284" fmla="*/ 2216150 w 2819400"/>
              <a:gd name="connsiteY284" fmla="*/ 3054350 h 6372225"/>
              <a:gd name="connsiteX285" fmla="*/ 2206625 w 2819400"/>
              <a:gd name="connsiteY285" fmla="*/ 3105150 h 6372225"/>
              <a:gd name="connsiteX286" fmla="*/ 2193925 w 2819400"/>
              <a:gd name="connsiteY286" fmla="*/ 3181350 h 6372225"/>
              <a:gd name="connsiteX287" fmla="*/ 2178050 w 2819400"/>
              <a:gd name="connsiteY287" fmla="*/ 3273425 h 6372225"/>
              <a:gd name="connsiteX288" fmla="*/ 2152650 w 2819400"/>
              <a:gd name="connsiteY288" fmla="*/ 3378200 h 6372225"/>
              <a:gd name="connsiteX289" fmla="*/ 2120900 w 2819400"/>
              <a:gd name="connsiteY289" fmla="*/ 3489325 h 6372225"/>
              <a:gd name="connsiteX290" fmla="*/ 2101850 w 2819400"/>
              <a:gd name="connsiteY290" fmla="*/ 3546475 h 6372225"/>
              <a:gd name="connsiteX291" fmla="*/ 2082800 w 2819400"/>
              <a:gd name="connsiteY291" fmla="*/ 3600450 h 6372225"/>
              <a:gd name="connsiteX292" fmla="*/ 2057400 w 2819400"/>
              <a:gd name="connsiteY292" fmla="*/ 3654425 h 6372225"/>
              <a:gd name="connsiteX293" fmla="*/ 2032000 w 2819400"/>
              <a:gd name="connsiteY293" fmla="*/ 3708400 h 6372225"/>
              <a:gd name="connsiteX294" fmla="*/ 1987550 w 2819400"/>
              <a:gd name="connsiteY294" fmla="*/ 3797300 h 6372225"/>
              <a:gd name="connsiteX295" fmla="*/ 1958975 w 2819400"/>
              <a:gd name="connsiteY295" fmla="*/ 3863975 h 6372225"/>
              <a:gd name="connsiteX296" fmla="*/ 1943100 w 2819400"/>
              <a:gd name="connsiteY296" fmla="*/ 3911600 h 6372225"/>
              <a:gd name="connsiteX297" fmla="*/ 1936750 w 2819400"/>
              <a:gd name="connsiteY297" fmla="*/ 3943350 h 6372225"/>
              <a:gd name="connsiteX298" fmla="*/ 1939925 w 2819400"/>
              <a:gd name="connsiteY298" fmla="*/ 3968750 h 6372225"/>
              <a:gd name="connsiteX299" fmla="*/ 1946275 w 2819400"/>
              <a:gd name="connsiteY299" fmla="*/ 3990975 h 6372225"/>
              <a:gd name="connsiteX300" fmla="*/ 1949450 w 2819400"/>
              <a:gd name="connsiteY300" fmla="*/ 4013200 h 6372225"/>
              <a:gd name="connsiteX301" fmla="*/ 1952625 w 2819400"/>
              <a:gd name="connsiteY301" fmla="*/ 4038600 h 6372225"/>
              <a:gd name="connsiteX302" fmla="*/ 1952625 w 2819400"/>
              <a:gd name="connsiteY302" fmla="*/ 4105275 h 6372225"/>
              <a:gd name="connsiteX303" fmla="*/ 1949450 w 2819400"/>
              <a:gd name="connsiteY303" fmla="*/ 4162425 h 6372225"/>
              <a:gd name="connsiteX304" fmla="*/ 1946275 w 2819400"/>
              <a:gd name="connsiteY304" fmla="*/ 4219575 h 6372225"/>
              <a:gd name="connsiteX305" fmla="*/ 1949450 w 2819400"/>
              <a:gd name="connsiteY305" fmla="*/ 4225925 h 6372225"/>
              <a:gd name="connsiteX306" fmla="*/ 1955800 w 2819400"/>
              <a:gd name="connsiteY306" fmla="*/ 4248150 h 6372225"/>
              <a:gd name="connsiteX307" fmla="*/ 1965325 w 2819400"/>
              <a:gd name="connsiteY307" fmla="*/ 4289425 h 6372225"/>
              <a:gd name="connsiteX308" fmla="*/ 1971675 w 2819400"/>
              <a:gd name="connsiteY308" fmla="*/ 4352925 h 6372225"/>
              <a:gd name="connsiteX309" fmla="*/ 1974850 w 2819400"/>
              <a:gd name="connsiteY309" fmla="*/ 4391025 h 6372225"/>
              <a:gd name="connsiteX310" fmla="*/ 1971675 w 2819400"/>
              <a:gd name="connsiteY310" fmla="*/ 4438650 h 6372225"/>
              <a:gd name="connsiteX311" fmla="*/ 1971675 w 2819400"/>
              <a:gd name="connsiteY311" fmla="*/ 4492625 h 6372225"/>
              <a:gd name="connsiteX312" fmla="*/ 1965325 w 2819400"/>
              <a:gd name="connsiteY312" fmla="*/ 4552950 h 6372225"/>
              <a:gd name="connsiteX313" fmla="*/ 1955800 w 2819400"/>
              <a:gd name="connsiteY313" fmla="*/ 4622800 h 6372225"/>
              <a:gd name="connsiteX314" fmla="*/ 1943100 w 2819400"/>
              <a:gd name="connsiteY314" fmla="*/ 4699000 h 6372225"/>
              <a:gd name="connsiteX315" fmla="*/ 1927225 w 2819400"/>
              <a:gd name="connsiteY315" fmla="*/ 4784725 h 6372225"/>
              <a:gd name="connsiteX316" fmla="*/ 1905000 w 2819400"/>
              <a:gd name="connsiteY316" fmla="*/ 4879975 h 6372225"/>
              <a:gd name="connsiteX317" fmla="*/ 1879600 w 2819400"/>
              <a:gd name="connsiteY317" fmla="*/ 4984750 h 6372225"/>
              <a:gd name="connsiteX318" fmla="*/ 1851025 w 2819400"/>
              <a:gd name="connsiteY318" fmla="*/ 5095875 h 6372225"/>
              <a:gd name="connsiteX319" fmla="*/ 1812925 w 2819400"/>
              <a:gd name="connsiteY319" fmla="*/ 5216525 h 6372225"/>
              <a:gd name="connsiteX320" fmla="*/ 1771650 w 2819400"/>
              <a:gd name="connsiteY320" fmla="*/ 5349875 h 6372225"/>
              <a:gd name="connsiteX321" fmla="*/ 1755775 w 2819400"/>
              <a:gd name="connsiteY321" fmla="*/ 5394325 h 6372225"/>
              <a:gd name="connsiteX322" fmla="*/ 1736725 w 2819400"/>
              <a:gd name="connsiteY322" fmla="*/ 5441950 h 6372225"/>
              <a:gd name="connsiteX323" fmla="*/ 1720850 w 2819400"/>
              <a:gd name="connsiteY323" fmla="*/ 5499100 h 6372225"/>
              <a:gd name="connsiteX324" fmla="*/ 1704975 w 2819400"/>
              <a:gd name="connsiteY324" fmla="*/ 5562600 h 6372225"/>
              <a:gd name="connsiteX325" fmla="*/ 1695450 w 2819400"/>
              <a:gd name="connsiteY325" fmla="*/ 5626100 h 6372225"/>
              <a:gd name="connsiteX326" fmla="*/ 1692275 w 2819400"/>
              <a:gd name="connsiteY326" fmla="*/ 5657850 h 6372225"/>
              <a:gd name="connsiteX327" fmla="*/ 1692275 w 2819400"/>
              <a:gd name="connsiteY327" fmla="*/ 5686425 h 6372225"/>
              <a:gd name="connsiteX328" fmla="*/ 1698625 w 2819400"/>
              <a:gd name="connsiteY328" fmla="*/ 5715000 h 6372225"/>
              <a:gd name="connsiteX329" fmla="*/ 1704975 w 2819400"/>
              <a:gd name="connsiteY329" fmla="*/ 5737225 h 6372225"/>
              <a:gd name="connsiteX330" fmla="*/ 1714500 w 2819400"/>
              <a:gd name="connsiteY330" fmla="*/ 5883275 h 6372225"/>
              <a:gd name="connsiteX331" fmla="*/ 1727200 w 2819400"/>
              <a:gd name="connsiteY331" fmla="*/ 6086475 h 6372225"/>
              <a:gd name="connsiteX332" fmla="*/ 1736725 w 2819400"/>
              <a:gd name="connsiteY332" fmla="*/ 6149975 h 6372225"/>
              <a:gd name="connsiteX333" fmla="*/ 1743075 w 2819400"/>
              <a:gd name="connsiteY333" fmla="*/ 6184900 h 6372225"/>
              <a:gd name="connsiteX334" fmla="*/ 1746250 w 2819400"/>
              <a:gd name="connsiteY334" fmla="*/ 6219825 h 6372225"/>
              <a:gd name="connsiteX335" fmla="*/ 1743075 w 2819400"/>
              <a:gd name="connsiteY335" fmla="*/ 6251575 h 6372225"/>
              <a:gd name="connsiteX336" fmla="*/ 1736725 w 2819400"/>
              <a:gd name="connsiteY336" fmla="*/ 6286500 h 6372225"/>
              <a:gd name="connsiteX337" fmla="*/ 1730375 w 2819400"/>
              <a:gd name="connsiteY337" fmla="*/ 6302375 h 6372225"/>
              <a:gd name="connsiteX338" fmla="*/ 1724025 w 2819400"/>
              <a:gd name="connsiteY338" fmla="*/ 6315075 h 6372225"/>
              <a:gd name="connsiteX339" fmla="*/ 1714500 w 2819400"/>
              <a:gd name="connsiteY339" fmla="*/ 6327775 h 6372225"/>
              <a:gd name="connsiteX340" fmla="*/ 1701800 w 2819400"/>
              <a:gd name="connsiteY340" fmla="*/ 6340475 h 6372225"/>
              <a:gd name="connsiteX341" fmla="*/ 1622425 w 2819400"/>
              <a:gd name="connsiteY341" fmla="*/ 6353175 h 6372225"/>
              <a:gd name="connsiteX342" fmla="*/ 1539875 w 2819400"/>
              <a:gd name="connsiteY342" fmla="*/ 6365875 h 6372225"/>
              <a:gd name="connsiteX343" fmla="*/ 1447800 w 2819400"/>
              <a:gd name="connsiteY343" fmla="*/ 6372225 h 6372225"/>
              <a:gd name="connsiteX344" fmla="*/ 1400175 w 2819400"/>
              <a:gd name="connsiteY344" fmla="*/ 6372225 h 6372225"/>
              <a:gd name="connsiteX345" fmla="*/ 1355725 w 2819400"/>
              <a:gd name="connsiteY345" fmla="*/ 6372225 h 6372225"/>
              <a:gd name="connsiteX346" fmla="*/ 1314450 w 2819400"/>
              <a:gd name="connsiteY346" fmla="*/ 6369050 h 6372225"/>
              <a:gd name="connsiteX347" fmla="*/ 1276350 w 2819400"/>
              <a:gd name="connsiteY347" fmla="*/ 6359525 h 6372225"/>
              <a:gd name="connsiteX348" fmla="*/ 1244600 w 2819400"/>
              <a:gd name="connsiteY348" fmla="*/ 6350000 h 6372225"/>
              <a:gd name="connsiteX349" fmla="*/ 1231900 w 2819400"/>
              <a:gd name="connsiteY349" fmla="*/ 6343650 h 6372225"/>
              <a:gd name="connsiteX350" fmla="*/ 1222375 w 2819400"/>
              <a:gd name="connsiteY350" fmla="*/ 6334125 h 6372225"/>
              <a:gd name="connsiteX351" fmla="*/ 1212850 w 2819400"/>
              <a:gd name="connsiteY351" fmla="*/ 6324600 h 6372225"/>
              <a:gd name="connsiteX352" fmla="*/ 1206500 w 2819400"/>
              <a:gd name="connsiteY352" fmla="*/ 6315075 h 6372225"/>
              <a:gd name="connsiteX353" fmla="*/ 1203325 w 2819400"/>
              <a:gd name="connsiteY353" fmla="*/ 6302375 h 6372225"/>
              <a:gd name="connsiteX354" fmla="*/ 1203325 w 2819400"/>
              <a:gd name="connsiteY354" fmla="*/ 6289675 h 6372225"/>
              <a:gd name="connsiteX355" fmla="*/ 1209675 w 2819400"/>
              <a:gd name="connsiteY355" fmla="*/ 6257925 h 6372225"/>
              <a:gd name="connsiteX356" fmla="*/ 1216025 w 2819400"/>
              <a:gd name="connsiteY356" fmla="*/ 6226175 h 6372225"/>
              <a:gd name="connsiteX357" fmla="*/ 1225550 w 2819400"/>
              <a:gd name="connsiteY357" fmla="*/ 6184900 h 6372225"/>
              <a:gd name="connsiteX358" fmla="*/ 1241425 w 2819400"/>
              <a:gd name="connsiteY358" fmla="*/ 6143625 h 6372225"/>
              <a:gd name="connsiteX359" fmla="*/ 1257300 w 2819400"/>
              <a:gd name="connsiteY359" fmla="*/ 6102350 h 6372225"/>
              <a:gd name="connsiteX360" fmla="*/ 1279525 w 2819400"/>
              <a:gd name="connsiteY360" fmla="*/ 6064250 h 6372225"/>
              <a:gd name="connsiteX361" fmla="*/ 1292225 w 2819400"/>
              <a:gd name="connsiteY361" fmla="*/ 6048375 h 6372225"/>
              <a:gd name="connsiteX362" fmla="*/ 1304925 w 2819400"/>
              <a:gd name="connsiteY362" fmla="*/ 6035675 h 6372225"/>
              <a:gd name="connsiteX363" fmla="*/ 1327150 w 2819400"/>
              <a:gd name="connsiteY363" fmla="*/ 5956300 h 6372225"/>
              <a:gd name="connsiteX364" fmla="*/ 1346200 w 2819400"/>
              <a:gd name="connsiteY364" fmla="*/ 5889625 h 6372225"/>
              <a:gd name="connsiteX365" fmla="*/ 1358900 w 2819400"/>
              <a:gd name="connsiteY365" fmla="*/ 5826125 h 6372225"/>
              <a:gd name="connsiteX366" fmla="*/ 1365250 w 2819400"/>
              <a:gd name="connsiteY366" fmla="*/ 5775325 h 6372225"/>
              <a:gd name="connsiteX367" fmla="*/ 1377950 w 2819400"/>
              <a:gd name="connsiteY367" fmla="*/ 5727700 h 6372225"/>
              <a:gd name="connsiteX368" fmla="*/ 1384300 w 2819400"/>
              <a:gd name="connsiteY368" fmla="*/ 5702300 h 6372225"/>
              <a:gd name="connsiteX369" fmla="*/ 1397000 w 2819400"/>
              <a:gd name="connsiteY369" fmla="*/ 5680075 h 6372225"/>
              <a:gd name="connsiteX370" fmla="*/ 1409700 w 2819400"/>
              <a:gd name="connsiteY370" fmla="*/ 5657850 h 6372225"/>
              <a:gd name="connsiteX371" fmla="*/ 1425575 w 2819400"/>
              <a:gd name="connsiteY371" fmla="*/ 5632450 h 6372225"/>
              <a:gd name="connsiteX372" fmla="*/ 1435100 w 2819400"/>
              <a:gd name="connsiteY372" fmla="*/ 5619750 h 6372225"/>
              <a:gd name="connsiteX373" fmla="*/ 1441450 w 2819400"/>
              <a:gd name="connsiteY373" fmla="*/ 5600700 h 6372225"/>
              <a:gd name="connsiteX374" fmla="*/ 1457325 w 2819400"/>
              <a:gd name="connsiteY374" fmla="*/ 5553075 h 6372225"/>
              <a:gd name="connsiteX375" fmla="*/ 1466850 w 2819400"/>
              <a:gd name="connsiteY375" fmla="*/ 5495925 h 6372225"/>
              <a:gd name="connsiteX376" fmla="*/ 1476375 w 2819400"/>
              <a:gd name="connsiteY376" fmla="*/ 5432425 h 6372225"/>
              <a:gd name="connsiteX377" fmla="*/ 1489075 w 2819400"/>
              <a:gd name="connsiteY377" fmla="*/ 5305425 h 6372225"/>
              <a:gd name="connsiteX378" fmla="*/ 1498600 w 2819400"/>
              <a:gd name="connsiteY378" fmla="*/ 5210175 h 6372225"/>
              <a:gd name="connsiteX379" fmla="*/ 1498600 w 2819400"/>
              <a:gd name="connsiteY379" fmla="*/ 5153025 h 6372225"/>
              <a:gd name="connsiteX380" fmla="*/ 1495425 w 2819400"/>
              <a:gd name="connsiteY380" fmla="*/ 5054600 h 6372225"/>
              <a:gd name="connsiteX381" fmla="*/ 1495425 w 2819400"/>
              <a:gd name="connsiteY381" fmla="*/ 4924425 h 6372225"/>
              <a:gd name="connsiteX382" fmla="*/ 1495425 w 2819400"/>
              <a:gd name="connsiteY382" fmla="*/ 4781550 h 6372225"/>
              <a:gd name="connsiteX383" fmla="*/ 1498600 w 2819400"/>
              <a:gd name="connsiteY383" fmla="*/ 4632325 h 6372225"/>
              <a:gd name="connsiteX384" fmla="*/ 1501775 w 2819400"/>
              <a:gd name="connsiteY384" fmla="*/ 4562475 h 6372225"/>
              <a:gd name="connsiteX385" fmla="*/ 1504950 w 2819400"/>
              <a:gd name="connsiteY385" fmla="*/ 4495800 h 6372225"/>
              <a:gd name="connsiteX386" fmla="*/ 1514475 w 2819400"/>
              <a:gd name="connsiteY386" fmla="*/ 4432300 h 6372225"/>
              <a:gd name="connsiteX387" fmla="*/ 1524000 w 2819400"/>
              <a:gd name="connsiteY387" fmla="*/ 4378325 h 6372225"/>
              <a:gd name="connsiteX388" fmla="*/ 1536700 w 2819400"/>
              <a:gd name="connsiteY388" fmla="*/ 4330700 h 6372225"/>
              <a:gd name="connsiteX389" fmla="*/ 1549400 w 2819400"/>
              <a:gd name="connsiteY389" fmla="*/ 4295775 h 6372225"/>
              <a:gd name="connsiteX390" fmla="*/ 1549400 w 2819400"/>
              <a:gd name="connsiteY390" fmla="*/ 4279900 h 6372225"/>
              <a:gd name="connsiteX391" fmla="*/ 1546225 w 2819400"/>
              <a:gd name="connsiteY391" fmla="*/ 4238625 h 6372225"/>
              <a:gd name="connsiteX392" fmla="*/ 1539875 w 2819400"/>
              <a:gd name="connsiteY392" fmla="*/ 4184650 h 6372225"/>
              <a:gd name="connsiteX393" fmla="*/ 1533525 w 2819400"/>
              <a:gd name="connsiteY393" fmla="*/ 4156075 h 6372225"/>
              <a:gd name="connsiteX394" fmla="*/ 1524000 w 2819400"/>
              <a:gd name="connsiteY394" fmla="*/ 4130675 h 6372225"/>
              <a:gd name="connsiteX395" fmla="*/ 1511300 w 2819400"/>
              <a:gd name="connsiteY395" fmla="*/ 4060825 h 6372225"/>
              <a:gd name="connsiteX396" fmla="*/ 1501775 w 2819400"/>
              <a:gd name="connsiteY396" fmla="*/ 3994150 h 6372225"/>
              <a:gd name="connsiteX397" fmla="*/ 1498600 w 2819400"/>
              <a:gd name="connsiteY397" fmla="*/ 3959225 h 6372225"/>
              <a:gd name="connsiteX398" fmla="*/ 1498600 w 2819400"/>
              <a:gd name="connsiteY398" fmla="*/ 3924300 h 6372225"/>
              <a:gd name="connsiteX399" fmla="*/ 1498600 w 2819400"/>
              <a:gd name="connsiteY399" fmla="*/ 3902075 h 6372225"/>
              <a:gd name="connsiteX400" fmla="*/ 1501775 w 2819400"/>
              <a:gd name="connsiteY400" fmla="*/ 3879850 h 6372225"/>
              <a:gd name="connsiteX401" fmla="*/ 1508125 w 2819400"/>
              <a:gd name="connsiteY401" fmla="*/ 3860800 h 6372225"/>
              <a:gd name="connsiteX402" fmla="*/ 1517650 w 2819400"/>
              <a:gd name="connsiteY402" fmla="*/ 3844925 h 6372225"/>
              <a:gd name="connsiteX403" fmla="*/ 1504950 w 2819400"/>
              <a:gd name="connsiteY403" fmla="*/ 3784600 h 6372225"/>
              <a:gd name="connsiteX404" fmla="*/ 1479550 w 2819400"/>
              <a:gd name="connsiteY404" fmla="*/ 3654425 h 6372225"/>
              <a:gd name="connsiteX405" fmla="*/ 1466850 w 2819400"/>
              <a:gd name="connsiteY405" fmla="*/ 3578225 h 6372225"/>
              <a:gd name="connsiteX406" fmla="*/ 1454150 w 2819400"/>
              <a:gd name="connsiteY406" fmla="*/ 3511550 h 6372225"/>
              <a:gd name="connsiteX407" fmla="*/ 1450975 w 2819400"/>
              <a:gd name="connsiteY407" fmla="*/ 3454400 h 6372225"/>
              <a:gd name="connsiteX408" fmla="*/ 1450975 w 2819400"/>
              <a:gd name="connsiteY408" fmla="*/ 3432175 h 6372225"/>
              <a:gd name="connsiteX409" fmla="*/ 1450975 w 2819400"/>
              <a:gd name="connsiteY409" fmla="*/ 3419475 h 6372225"/>
              <a:gd name="connsiteX410" fmla="*/ 1447800 w 2819400"/>
              <a:gd name="connsiteY410" fmla="*/ 3381375 h 6372225"/>
              <a:gd name="connsiteX411" fmla="*/ 1444625 w 2819400"/>
              <a:gd name="connsiteY411" fmla="*/ 3352800 h 6372225"/>
              <a:gd name="connsiteX412" fmla="*/ 1444625 w 2819400"/>
              <a:gd name="connsiteY412" fmla="*/ 3330575 h 6372225"/>
              <a:gd name="connsiteX413" fmla="*/ 1444625 w 2819400"/>
              <a:gd name="connsiteY413" fmla="*/ 3321050 h 6372225"/>
              <a:gd name="connsiteX414" fmla="*/ 1441450 w 2819400"/>
              <a:gd name="connsiteY414" fmla="*/ 3305175 h 6372225"/>
              <a:gd name="connsiteX415" fmla="*/ 1438275 w 2819400"/>
              <a:gd name="connsiteY415" fmla="*/ 3286125 h 6372225"/>
              <a:gd name="connsiteX416" fmla="*/ 1428750 w 2819400"/>
              <a:gd name="connsiteY416" fmla="*/ 3270250 h 6372225"/>
              <a:gd name="connsiteX417" fmla="*/ 1419225 w 2819400"/>
              <a:gd name="connsiteY417" fmla="*/ 3254375 h 6372225"/>
              <a:gd name="connsiteX418" fmla="*/ 1409700 w 2819400"/>
              <a:gd name="connsiteY418" fmla="*/ 3244850 h 6372225"/>
              <a:gd name="connsiteX419" fmla="*/ 1403350 w 2819400"/>
              <a:gd name="connsiteY419" fmla="*/ 3241675 h 6372225"/>
              <a:gd name="connsiteX420" fmla="*/ 1393825 w 2819400"/>
              <a:gd name="connsiteY420" fmla="*/ 3241675 h 6372225"/>
              <a:gd name="connsiteX421" fmla="*/ 1387475 w 2819400"/>
              <a:gd name="connsiteY421" fmla="*/ 3244850 h 6372225"/>
              <a:gd name="connsiteX422" fmla="*/ 1381125 w 2819400"/>
              <a:gd name="connsiteY422" fmla="*/ 3248025 h 6372225"/>
              <a:gd name="connsiteX423" fmla="*/ 1374775 w 2819400"/>
              <a:gd name="connsiteY423" fmla="*/ 3257550 h 6372225"/>
              <a:gd name="connsiteX424" fmla="*/ 1368425 w 2819400"/>
              <a:gd name="connsiteY424" fmla="*/ 3267075 h 6372225"/>
              <a:gd name="connsiteX425" fmla="*/ 1355725 w 2819400"/>
              <a:gd name="connsiteY425" fmla="*/ 3298825 h 6372225"/>
              <a:gd name="connsiteX426" fmla="*/ 1346200 w 2819400"/>
              <a:gd name="connsiteY426" fmla="*/ 3336925 h 6372225"/>
              <a:gd name="connsiteX427" fmla="*/ 1336675 w 2819400"/>
              <a:gd name="connsiteY427" fmla="*/ 3375025 h 6372225"/>
              <a:gd name="connsiteX428" fmla="*/ 1327150 w 2819400"/>
              <a:gd name="connsiteY428" fmla="*/ 3454400 h 6372225"/>
              <a:gd name="connsiteX429" fmla="*/ 1317625 w 2819400"/>
              <a:gd name="connsiteY429" fmla="*/ 3505200 h 6372225"/>
              <a:gd name="connsiteX430" fmla="*/ 1317625 w 2819400"/>
              <a:gd name="connsiteY430" fmla="*/ 3511550 h 6372225"/>
              <a:gd name="connsiteX431" fmla="*/ 1301750 w 2819400"/>
              <a:gd name="connsiteY431" fmla="*/ 3568700 h 6372225"/>
              <a:gd name="connsiteX432" fmla="*/ 1273175 w 2819400"/>
              <a:gd name="connsiteY432" fmla="*/ 3676650 h 6372225"/>
              <a:gd name="connsiteX433" fmla="*/ 1254125 w 2819400"/>
              <a:gd name="connsiteY433" fmla="*/ 3736975 h 6372225"/>
              <a:gd name="connsiteX434" fmla="*/ 1238250 w 2819400"/>
              <a:gd name="connsiteY434" fmla="*/ 3787775 h 6372225"/>
              <a:gd name="connsiteX435" fmla="*/ 1219200 w 2819400"/>
              <a:gd name="connsiteY435" fmla="*/ 3829050 h 6372225"/>
              <a:gd name="connsiteX436" fmla="*/ 1212850 w 2819400"/>
              <a:gd name="connsiteY436" fmla="*/ 3841750 h 6372225"/>
              <a:gd name="connsiteX437" fmla="*/ 1203325 w 2819400"/>
              <a:gd name="connsiteY437" fmla="*/ 3848100 h 6372225"/>
              <a:gd name="connsiteX438" fmla="*/ 1158875 w 2819400"/>
              <a:gd name="connsiteY438" fmla="*/ 3937000 h 6372225"/>
              <a:gd name="connsiteX439" fmla="*/ 1123950 w 2819400"/>
              <a:gd name="connsiteY439" fmla="*/ 4000500 h 6372225"/>
              <a:gd name="connsiteX440" fmla="*/ 1108075 w 2819400"/>
              <a:gd name="connsiteY440" fmla="*/ 4029075 h 6372225"/>
              <a:gd name="connsiteX441" fmla="*/ 1098550 w 2819400"/>
              <a:gd name="connsiteY441" fmla="*/ 4044950 h 6372225"/>
              <a:gd name="connsiteX442" fmla="*/ 1098550 w 2819400"/>
              <a:gd name="connsiteY442" fmla="*/ 4057650 h 6372225"/>
              <a:gd name="connsiteX443" fmla="*/ 1095375 w 2819400"/>
              <a:gd name="connsiteY443" fmla="*/ 4089400 h 6372225"/>
              <a:gd name="connsiteX444" fmla="*/ 1098550 w 2819400"/>
              <a:gd name="connsiteY444" fmla="*/ 4137025 h 6372225"/>
              <a:gd name="connsiteX445" fmla="*/ 1104900 w 2819400"/>
              <a:gd name="connsiteY445" fmla="*/ 4165600 h 6372225"/>
              <a:gd name="connsiteX446" fmla="*/ 1108075 w 2819400"/>
              <a:gd name="connsiteY446" fmla="*/ 4194175 h 6372225"/>
              <a:gd name="connsiteX447" fmla="*/ 1111250 w 2819400"/>
              <a:gd name="connsiteY447" fmla="*/ 4210050 h 6372225"/>
              <a:gd name="connsiteX448" fmla="*/ 1114425 w 2819400"/>
              <a:gd name="connsiteY448" fmla="*/ 4229100 h 6372225"/>
              <a:gd name="connsiteX449" fmla="*/ 1111250 w 2819400"/>
              <a:gd name="connsiteY449" fmla="*/ 4276725 h 6372225"/>
              <a:gd name="connsiteX450" fmla="*/ 1101725 w 2819400"/>
              <a:gd name="connsiteY450" fmla="*/ 4333875 h 6372225"/>
              <a:gd name="connsiteX451" fmla="*/ 1089025 w 2819400"/>
              <a:gd name="connsiteY451" fmla="*/ 4394200 h 6372225"/>
              <a:gd name="connsiteX452" fmla="*/ 1076325 w 2819400"/>
              <a:gd name="connsiteY452" fmla="*/ 4454525 h 6372225"/>
              <a:gd name="connsiteX453" fmla="*/ 1060450 w 2819400"/>
              <a:gd name="connsiteY453" fmla="*/ 4514850 h 6372225"/>
              <a:gd name="connsiteX454" fmla="*/ 1025525 w 2819400"/>
              <a:gd name="connsiteY454" fmla="*/ 4616450 h 6372225"/>
              <a:gd name="connsiteX455" fmla="*/ 1012825 w 2819400"/>
              <a:gd name="connsiteY455" fmla="*/ 4657725 h 6372225"/>
              <a:gd name="connsiteX456" fmla="*/ 1003300 w 2819400"/>
              <a:gd name="connsiteY456" fmla="*/ 4695825 h 6372225"/>
              <a:gd name="connsiteX457" fmla="*/ 996950 w 2819400"/>
              <a:gd name="connsiteY457" fmla="*/ 4730750 h 6372225"/>
              <a:gd name="connsiteX458" fmla="*/ 993775 w 2819400"/>
              <a:gd name="connsiteY458" fmla="*/ 4765675 h 6372225"/>
              <a:gd name="connsiteX459" fmla="*/ 993775 w 2819400"/>
              <a:gd name="connsiteY459" fmla="*/ 4797425 h 6372225"/>
              <a:gd name="connsiteX460" fmla="*/ 996950 w 2819400"/>
              <a:gd name="connsiteY460" fmla="*/ 4832350 h 6372225"/>
              <a:gd name="connsiteX461" fmla="*/ 1003300 w 2819400"/>
              <a:gd name="connsiteY461" fmla="*/ 4864100 h 6372225"/>
              <a:gd name="connsiteX462" fmla="*/ 1012825 w 2819400"/>
              <a:gd name="connsiteY462" fmla="*/ 4895850 h 6372225"/>
              <a:gd name="connsiteX463" fmla="*/ 1060450 w 2819400"/>
              <a:gd name="connsiteY463" fmla="*/ 5064125 h 6372225"/>
              <a:gd name="connsiteX464" fmla="*/ 1085850 w 2819400"/>
              <a:gd name="connsiteY464" fmla="*/ 5153025 h 6372225"/>
              <a:gd name="connsiteX465" fmla="*/ 1092200 w 2819400"/>
              <a:gd name="connsiteY465" fmla="*/ 5187950 h 6372225"/>
              <a:gd name="connsiteX466" fmla="*/ 1098550 w 2819400"/>
              <a:gd name="connsiteY466" fmla="*/ 5219700 h 6372225"/>
              <a:gd name="connsiteX467" fmla="*/ 1098550 w 2819400"/>
              <a:gd name="connsiteY467" fmla="*/ 5241925 h 6372225"/>
              <a:gd name="connsiteX468" fmla="*/ 1095375 w 2819400"/>
              <a:gd name="connsiteY468" fmla="*/ 5264150 h 6372225"/>
              <a:gd name="connsiteX469" fmla="*/ 1085850 w 2819400"/>
              <a:gd name="connsiteY469" fmla="*/ 5283200 h 6372225"/>
              <a:gd name="connsiteX470" fmla="*/ 1076325 w 2819400"/>
              <a:gd name="connsiteY470" fmla="*/ 5302250 h 6372225"/>
              <a:gd name="connsiteX471" fmla="*/ 1066800 w 2819400"/>
              <a:gd name="connsiteY471" fmla="*/ 5324475 h 6372225"/>
              <a:gd name="connsiteX472" fmla="*/ 1060450 w 2819400"/>
              <a:gd name="connsiteY472" fmla="*/ 5349875 h 6372225"/>
              <a:gd name="connsiteX473" fmla="*/ 1054100 w 2819400"/>
              <a:gd name="connsiteY473" fmla="*/ 5378450 h 6372225"/>
              <a:gd name="connsiteX474" fmla="*/ 1047750 w 2819400"/>
              <a:gd name="connsiteY474" fmla="*/ 5413375 h 6372225"/>
              <a:gd name="connsiteX475" fmla="*/ 1050925 w 2819400"/>
              <a:gd name="connsiteY475" fmla="*/ 5489575 h 6372225"/>
              <a:gd name="connsiteX476" fmla="*/ 1050925 w 2819400"/>
              <a:gd name="connsiteY476" fmla="*/ 5521325 h 6372225"/>
              <a:gd name="connsiteX477" fmla="*/ 1050925 w 2819400"/>
              <a:gd name="connsiteY477" fmla="*/ 5549900 h 6372225"/>
              <a:gd name="connsiteX478" fmla="*/ 1044575 w 2819400"/>
              <a:gd name="connsiteY478" fmla="*/ 5578475 h 6372225"/>
              <a:gd name="connsiteX479" fmla="*/ 1035050 w 2819400"/>
              <a:gd name="connsiteY479" fmla="*/ 5603875 h 6372225"/>
              <a:gd name="connsiteX480" fmla="*/ 1019175 w 2819400"/>
              <a:gd name="connsiteY480" fmla="*/ 5626100 h 6372225"/>
              <a:gd name="connsiteX481" fmla="*/ 996950 w 2819400"/>
              <a:gd name="connsiteY481" fmla="*/ 5648325 h 6372225"/>
              <a:gd name="connsiteX482" fmla="*/ 930275 w 2819400"/>
              <a:gd name="connsiteY482" fmla="*/ 5654675 h 6372225"/>
              <a:gd name="connsiteX483" fmla="*/ 863600 w 2819400"/>
              <a:gd name="connsiteY483" fmla="*/ 5657850 h 6372225"/>
              <a:gd name="connsiteX484" fmla="*/ 787400 w 2819400"/>
              <a:gd name="connsiteY484" fmla="*/ 5657850 h 6372225"/>
              <a:gd name="connsiteX485" fmla="*/ 749300 w 2819400"/>
              <a:gd name="connsiteY485" fmla="*/ 5654675 h 6372225"/>
              <a:gd name="connsiteX486" fmla="*/ 714375 w 2819400"/>
              <a:gd name="connsiteY486" fmla="*/ 5648325 h 6372225"/>
              <a:gd name="connsiteX487" fmla="*/ 682625 w 2819400"/>
              <a:gd name="connsiteY487" fmla="*/ 5641975 h 6372225"/>
              <a:gd name="connsiteX488" fmla="*/ 657225 w 2819400"/>
              <a:gd name="connsiteY488" fmla="*/ 5632450 h 6372225"/>
              <a:gd name="connsiteX489" fmla="*/ 635000 w 2819400"/>
              <a:gd name="connsiteY489" fmla="*/ 5616575 h 6372225"/>
              <a:gd name="connsiteX490" fmla="*/ 628650 w 2819400"/>
              <a:gd name="connsiteY490" fmla="*/ 5607050 h 6372225"/>
              <a:gd name="connsiteX491" fmla="*/ 622300 w 2819400"/>
              <a:gd name="connsiteY491" fmla="*/ 5597525 h 6372225"/>
              <a:gd name="connsiteX492" fmla="*/ 619125 w 2819400"/>
              <a:gd name="connsiteY492" fmla="*/ 5588000 h 6372225"/>
              <a:gd name="connsiteX493" fmla="*/ 619125 w 2819400"/>
              <a:gd name="connsiteY493" fmla="*/ 5578475 h 6372225"/>
              <a:gd name="connsiteX494" fmla="*/ 619125 w 2819400"/>
              <a:gd name="connsiteY494" fmla="*/ 5565775 h 6372225"/>
              <a:gd name="connsiteX495" fmla="*/ 622300 w 2819400"/>
              <a:gd name="connsiteY495" fmla="*/ 5549900 h 6372225"/>
              <a:gd name="connsiteX496" fmla="*/ 657225 w 2819400"/>
              <a:gd name="connsiteY496" fmla="*/ 5448300 h 6372225"/>
              <a:gd name="connsiteX497" fmla="*/ 685800 w 2819400"/>
              <a:gd name="connsiteY497" fmla="*/ 5362575 h 6372225"/>
              <a:gd name="connsiteX498" fmla="*/ 714375 w 2819400"/>
              <a:gd name="connsiteY498" fmla="*/ 5292725 h 6372225"/>
              <a:gd name="connsiteX499" fmla="*/ 742950 w 2819400"/>
              <a:gd name="connsiteY499" fmla="*/ 5226050 h 6372225"/>
              <a:gd name="connsiteX500" fmla="*/ 758825 w 2819400"/>
              <a:gd name="connsiteY500" fmla="*/ 5184775 h 6372225"/>
              <a:gd name="connsiteX501" fmla="*/ 771525 w 2819400"/>
              <a:gd name="connsiteY501" fmla="*/ 5137150 h 6372225"/>
              <a:gd name="connsiteX502" fmla="*/ 784225 w 2819400"/>
              <a:gd name="connsiteY502" fmla="*/ 5086350 h 6372225"/>
              <a:gd name="connsiteX503" fmla="*/ 793750 w 2819400"/>
              <a:gd name="connsiteY503" fmla="*/ 5035550 h 6372225"/>
              <a:gd name="connsiteX504" fmla="*/ 796925 w 2819400"/>
              <a:gd name="connsiteY504" fmla="*/ 4987925 h 6372225"/>
              <a:gd name="connsiteX505" fmla="*/ 796925 w 2819400"/>
              <a:gd name="connsiteY505" fmla="*/ 4965700 h 6372225"/>
              <a:gd name="connsiteX506" fmla="*/ 793750 w 2819400"/>
              <a:gd name="connsiteY506" fmla="*/ 4943475 h 6372225"/>
              <a:gd name="connsiteX507" fmla="*/ 768350 w 2819400"/>
              <a:gd name="connsiteY507" fmla="*/ 4838700 h 6372225"/>
              <a:gd name="connsiteX508" fmla="*/ 736600 w 2819400"/>
              <a:gd name="connsiteY508" fmla="*/ 4708525 h 6372225"/>
              <a:gd name="connsiteX509" fmla="*/ 701675 w 2819400"/>
              <a:gd name="connsiteY509" fmla="*/ 4591050 h 6372225"/>
              <a:gd name="connsiteX510" fmla="*/ 676275 w 2819400"/>
              <a:gd name="connsiteY510" fmla="*/ 4508500 h 6372225"/>
              <a:gd name="connsiteX511" fmla="*/ 666750 w 2819400"/>
              <a:gd name="connsiteY511" fmla="*/ 4473575 h 6372225"/>
              <a:gd name="connsiteX512" fmla="*/ 657225 w 2819400"/>
              <a:gd name="connsiteY512" fmla="*/ 4425950 h 6372225"/>
              <a:gd name="connsiteX513" fmla="*/ 647700 w 2819400"/>
              <a:gd name="connsiteY513" fmla="*/ 4371975 h 6372225"/>
              <a:gd name="connsiteX514" fmla="*/ 644525 w 2819400"/>
              <a:gd name="connsiteY514" fmla="*/ 4311650 h 6372225"/>
              <a:gd name="connsiteX515" fmla="*/ 644525 w 2819400"/>
              <a:gd name="connsiteY515" fmla="*/ 4244975 h 6372225"/>
              <a:gd name="connsiteX516" fmla="*/ 647700 w 2819400"/>
              <a:gd name="connsiteY516" fmla="*/ 4210050 h 6372225"/>
              <a:gd name="connsiteX517" fmla="*/ 654050 w 2819400"/>
              <a:gd name="connsiteY517" fmla="*/ 4178300 h 6372225"/>
              <a:gd name="connsiteX518" fmla="*/ 660400 w 2819400"/>
              <a:gd name="connsiteY518" fmla="*/ 4143375 h 6372225"/>
              <a:gd name="connsiteX519" fmla="*/ 669925 w 2819400"/>
              <a:gd name="connsiteY519" fmla="*/ 4111625 h 6372225"/>
              <a:gd name="connsiteX520" fmla="*/ 682625 w 2819400"/>
              <a:gd name="connsiteY520" fmla="*/ 4079875 h 6372225"/>
              <a:gd name="connsiteX521" fmla="*/ 698500 w 2819400"/>
              <a:gd name="connsiteY521" fmla="*/ 4051300 h 6372225"/>
              <a:gd name="connsiteX522" fmla="*/ 701675 w 2819400"/>
              <a:gd name="connsiteY522" fmla="*/ 4016375 h 6372225"/>
              <a:gd name="connsiteX523" fmla="*/ 704850 w 2819400"/>
              <a:gd name="connsiteY523" fmla="*/ 3933825 h 6372225"/>
              <a:gd name="connsiteX524" fmla="*/ 704850 w 2819400"/>
              <a:gd name="connsiteY524" fmla="*/ 3844925 h 6372225"/>
              <a:gd name="connsiteX525" fmla="*/ 701675 w 2819400"/>
              <a:gd name="connsiteY525" fmla="*/ 3810000 h 6372225"/>
              <a:gd name="connsiteX526" fmla="*/ 695325 w 2819400"/>
              <a:gd name="connsiteY526" fmla="*/ 3787775 h 6372225"/>
              <a:gd name="connsiteX527" fmla="*/ 669925 w 2819400"/>
              <a:gd name="connsiteY527" fmla="*/ 3752850 h 6372225"/>
              <a:gd name="connsiteX528" fmla="*/ 647700 w 2819400"/>
              <a:gd name="connsiteY528" fmla="*/ 3714750 h 6372225"/>
              <a:gd name="connsiteX529" fmla="*/ 619125 w 2819400"/>
              <a:gd name="connsiteY529" fmla="*/ 3663950 h 6372225"/>
              <a:gd name="connsiteX530" fmla="*/ 593725 w 2819400"/>
              <a:gd name="connsiteY530" fmla="*/ 3603625 h 6372225"/>
              <a:gd name="connsiteX531" fmla="*/ 584200 w 2819400"/>
              <a:gd name="connsiteY531" fmla="*/ 3568700 h 6372225"/>
              <a:gd name="connsiteX532" fmla="*/ 574675 w 2819400"/>
              <a:gd name="connsiteY532" fmla="*/ 3533775 h 6372225"/>
              <a:gd name="connsiteX533" fmla="*/ 568325 w 2819400"/>
              <a:gd name="connsiteY533" fmla="*/ 3495675 h 6372225"/>
              <a:gd name="connsiteX534" fmla="*/ 565150 w 2819400"/>
              <a:gd name="connsiteY534" fmla="*/ 3457575 h 6372225"/>
              <a:gd name="connsiteX535" fmla="*/ 561975 w 2819400"/>
              <a:gd name="connsiteY535" fmla="*/ 3419475 h 6372225"/>
              <a:gd name="connsiteX536" fmla="*/ 568325 w 2819400"/>
              <a:gd name="connsiteY536" fmla="*/ 3381375 h 6372225"/>
              <a:gd name="connsiteX537" fmla="*/ 574675 w 2819400"/>
              <a:gd name="connsiteY537" fmla="*/ 3298825 h 6372225"/>
              <a:gd name="connsiteX538" fmla="*/ 577850 w 2819400"/>
              <a:gd name="connsiteY538" fmla="*/ 3209925 h 6372225"/>
              <a:gd name="connsiteX539" fmla="*/ 574675 w 2819400"/>
              <a:gd name="connsiteY539" fmla="*/ 3124200 h 6372225"/>
              <a:gd name="connsiteX540" fmla="*/ 574675 w 2819400"/>
              <a:gd name="connsiteY540" fmla="*/ 3038475 h 6372225"/>
              <a:gd name="connsiteX541" fmla="*/ 571500 w 2819400"/>
              <a:gd name="connsiteY541" fmla="*/ 2962275 h 6372225"/>
              <a:gd name="connsiteX542" fmla="*/ 571500 w 2819400"/>
              <a:gd name="connsiteY542" fmla="*/ 2892425 h 6372225"/>
              <a:gd name="connsiteX543" fmla="*/ 574675 w 2819400"/>
              <a:gd name="connsiteY543" fmla="*/ 2841625 h 6372225"/>
              <a:gd name="connsiteX544" fmla="*/ 581025 w 2819400"/>
              <a:gd name="connsiteY544" fmla="*/ 2819400 h 6372225"/>
              <a:gd name="connsiteX545" fmla="*/ 584200 w 2819400"/>
              <a:gd name="connsiteY545" fmla="*/ 2803525 h 6372225"/>
              <a:gd name="connsiteX546" fmla="*/ 584200 w 2819400"/>
              <a:gd name="connsiteY546" fmla="*/ 2787650 h 6372225"/>
              <a:gd name="connsiteX547" fmla="*/ 584200 w 2819400"/>
              <a:gd name="connsiteY547" fmla="*/ 2746375 h 6372225"/>
              <a:gd name="connsiteX548" fmla="*/ 587375 w 2819400"/>
              <a:gd name="connsiteY548" fmla="*/ 2724150 h 6372225"/>
              <a:gd name="connsiteX549" fmla="*/ 590550 w 2819400"/>
              <a:gd name="connsiteY549" fmla="*/ 2705100 h 6372225"/>
              <a:gd name="connsiteX550" fmla="*/ 600075 w 2819400"/>
              <a:gd name="connsiteY550" fmla="*/ 2686050 h 6372225"/>
              <a:gd name="connsiteX551" fmla="*/ 606425 w 2819400"/>
              <a:gd name="connsiteY551" fmla="*/ 2679700 h 6372225"/>
              <a:gd name="connsiteX552" fmla="*/ 612775 w 2819400"/>
              <a:gd name="connsiteY552" fmla="*/ 2676525 h 6372225"/>
              <a:gd name="connsiteX553" fmla="*/ 609600 w 2819400"/>
              <a:gd name="connsiteY553" fmla="*/ 2644775 h 6372225"/>
              <a:gd name="connsiteX554" fmla="*/ 568325 w 2819400"/>
              <a:gd name="connsiteY554" fmla="*/ 2654300 h 6372225"/>
              <a:gd name="connsiteX555" fmla="*/ 473075 w 2819400"/>
              <a:gd name="connsiteY555" fmla="*/ 2673350 h 6372225"/>
              <a:gd name="connsiteX556" fmla="*/ 412750 w 2819400"/>
              <a:gd name="connsiteY556" fmla="*/ 2682875 h 6372225"/>
              <a:gd name="connsiteX557" fmla="*/ 352425 w 2819400"/>
              <a:gd name="connsiteY557" fmla="*/ 2689225 h 6372225"/>
              <a:gd name="connsiteX558" fmla="*/ 292100 w 2819400"/>
              <a:gd name="connsiteY558" fmla="*/ 2689225 h 6372225"/>
              <a:gd name="connsiteX559" fmla="*/ 263525 w 2819400"/>
              <a:gd name="connsiteY559" fmla="*/ 2686050 h 6372225"/>
              <a:gd name="connsiteX560" fmla="*/ 238125 w 2819400"/>
              <a:gd name="connsiteY560" fmla="*/ 2682875 h 6372225"/>
              <a:gd name="connsiteX561" fmla="*/ 231775 w 2819400"/>
              <a:gd name="connsiteY561" fmla="*/ 2682875 h 6372225"/>
              <a:gd name="connsiteX562" fmla="*/ 209550 w 2819400"/>
              <a:gd name="connsiteY562" fmla="*/ 2679700 h 6372225"/>
              <a:gd name="connsiteX563" fmla="*/ 184150 w 2819400"/>
              <a:gd name="connsiteY563" fmla="*/ 2679700 h 6372225"/>
              <a:gd name="connsiteX564" fmla="*/ 171450 w 2819400"/>
              <a:gd name="connsiteY564" fmla="*/ 2682875 h 6372225"/>
              <a:gd name="connsiteX565" fmla="*/ 158750 w 2819400"/>
              <a:gd name="connsiteY565" fmla="*/ 2689225 h 6372225"/>
              <a:gd name="connsiteX566" fmla="*/ 149225 w 2819400"/>
              <a:gd name="connsiteY566" fmla="*/ 2689225 h 6372225"/>
              <a:gd name="connsiteX567" fmla="*/ 139700 w 2819400"/>
              <a:gd name="connsiteY567" fmla="*/ 2686050 h 6372225"/>
              <a:gd name="connsiteX568" fmla="*/ 123825 w 2819400"/>
              <a:gd name="connsiteY568" fmla="*/ 2679700 h 6372225"/>
              <a:gd name="connsiteX569" fmla="*/ 107950 w 2819400"/>
              <a:gd name="connsiteY569" fmla="*/ 2670175 h 6372225"/>
              <a:gd name="connsiteX570" fmla="*/ 85725 w 2819400"/>
              <a:gd name="connsiteY570" fmla="*/ 2651125 h 6372225"/>
              <a:gd name="connsiteX571" fmla="*/ 66675 w 2819400"/>
              <a:gd name="connsiteY571" fmla="*/ 2619375 h 6372225"/>
              <a:gd name="connsiteX572" fmla="*/ 44450 w 2819400"/>
              <a:gd name="connsiteY572" fmla="*/ 2578100 h 6372225"/>
              <a:gd name="connsiteX573" fmla="*/ 9525 w 2819400"/>
              <a:gd name="connsiteY573" fmla="*/ 2505075 h 6372225"/>
              <a:gd name="connsiteX574" fmla="*/ 3175 w 2819400"/>
              <a:gd name="connsiteY574" fmla="*/ 2479675 h 6372225"/>
              <a:gd name="connsiteX575" fmla="*/ 0 w 2819400"/>
              <a:gd name="connsiteY575" fmla="*/ 2457450 h 6372225"/>
              <a:gd name="connsiteX576" fmla="*/ 3175 w 2819400"/>
              <a:gd name="connsiteY576" fmla="*/ 2438400 h 6372225"/>
              <a:gd name="connsiteX577" fmla="*/ 9525 w 2819400"/>
              <a:gd name="connsiteY577" fmla="*/ 2416175 h 6372225"/>
              <a:gd name="connsiteX578" fmla="*/ 34925 w 2819400"/>
              <a:gd name="connsiteY578" fmla="*/ 2355850 h 6372225"/>
              <a:gd name="connsiteX579" fmla="*/ 50800 w 2819400"/>
              <a:gd name="connsiteY579" fmla="*/ 2317750 h 6372225"/>
              <a:gd name="connsiteX580" fmla="*/ 60325 w 2819400"/>
              <a:gd name="connsiteY580" fmla="*/ 2282825 h 6372225"/>
              <a:gd name="connsiteX581" fmla="*/ 66675 w 2819400"/>
              <a:gd name="connsiteY581" fmla="*/ 2251075 h 6372225"/>
              <a:gd name="connsiteX582" fmla="*/ 69850 w 2819400"/>
              <a:gd name="connsiteY582" fmla="*/ 2222500 h 6372225"/>
              <a:gd name="connsiteX583" fmla="*/ 73025 w 2819400"/>
              <a:gd name="connsiteY583" fmla="*/ 2171700 h 6372225"/>
              <a:gd name="connsiteX584" fmla="*/ 73025 w 2819400"/>
              <a:gd name="connsiteY584" fmla="*/ 2133600 h 6372225"/>
              <a:gd name="connsiteX585" fmla="*/ 79375 w 2819400"/>
              <a:gd name="connsiteY585" fmla="*/ 2098675 h 6372225"/>
              <a:gd name="connsiteX586" fmla="*/ 98425 w 2819400"/>
              <a:gd name="connsiteY586" fmla="*/ 2038350 h 6372225"/>
              <a:gd name="connsiteX587" fmla="*/ 123825 w 2819400"/>
              <a:gd name="connsiteY587" fmla="*/ 1955800 h 6372225"/>
              <a:gd name="connsiteX588" fmla="*/ 155575 w 2819400"/>
              <a:gd name="connsiteY588" fmla="*/ 1863725 h 6372225"/>
              <a:gd name="connsiteX589" fmla="*/ 190500 w 2819400"/>
              <a:gd name="connsiteY589" fmla="*/ 1768475 h 6372225"/>
              <a:gd name="connsiteX590" fmla="*/ 225425 w 2819400"/>
              <a:gd name="connsiteY590" fmla="*/ 1685925 h 6372225"/>
              <a:gd name="connsiteX591" fmla="*/ 244475 w 2819400"/>
              <a:gd name="connsiteY591" fmla="*/ 1647825 h 6372225"/>
              <a:gd name="connsiteX592" fmla="*/ 263525 w 2819400"/>
              <a:gd name="connsiteY592" fmla="*/ 1616075 h 6372225"/>
              <a:gd name="connsiteX593" fmla="*/ 279400 w 2819400"/>
              <a:gd name="connsiteY593" fmla="*/ 1593850 h 6372225"/>
              <a:gd name="connsiteX594" fmla="*/ 295275 w 2819400"/>
              <a:gd name="connsiteY594" fmla="*/ 1577975 h 6372225"/>
              <a:gd name="connsiteX595" fmla="*/ 311150 w 2819400"/>
              <a:gd name="connsiteY595" fmla="*/ 1558925 h 6372225"/>
              <a:gd name="connsiteX596" fmla="*/ 323850 w 2819400"/>
              <a:gd name="connsiteY596" fmla="*/ 1536700 h 6372225"/>
              <a:gd name="connsiteX597" fmla="*/ 333375 w 2819400"/>
              <a:gd name="connsiteY597" fmla="*/ 1508125 h 6372225"/>
              <a:gd name="connsiteX598" fmla="*/ 342900 w 2819400"/>
              <a:gd name="connsiteY598" fmla="*/ 1473200 h 6372225"/>
              <a:gd name="connsiteX599" fmla="*/ 358775 w 2819400"/>
              <a:gd name="connsiteY599" fmla="*/ 1393825 h 6372225"/>
              <a:gd name="connsiteX600" fmla="*/ 377825 w 2819400"/>
              <a:gd name="connsiteY600" fmla="*/ 1304925 h 6372225"/>
              <a:gd name="connsiteX601" fmla="*/ 387350 w 2819400"/>
              <a:gd name="connsiteY601" fmla="*/ 1263650 h 6372225"/>
              <a:gd name="connsiteX602" fmla="*/ 400050 w 2819400"/>
              <a:gd name="connsiteY602" fmla="*/ 1219200 h 6372225"/>
              <a:gd name="connsiteX603" fmla="*/ 415925 w 2819400"/>
              <a:gd name="connsiteY603" fmla="*/ 1181100 h 6372225"/>
              <a:gd name="connsiteX604" fmla="*/ 434975 w 2819400"/>
              <a:gd name="connsiteY604" fmla="*/ 1139825 h 6372225"/>
              <a:gd name="connsiteX605" fmla="*/ 457200 w 2819400"/>
              <a:gd name="connsiteY605" fmla="*/ 1104900 h 6372225"/>
              <a:gd name="connsiteX606" fmla="*/ 485775 w 2819400"/>
              <a:gd name="connsiteY606" fmla="*/ 1069975 h 6372225"/>
              <a:gd name="connsiteX607" fmla="*/ 514350 w 2819400"/>
              <a:gd name="connsiteY607" fmla="*/ 1041400 h 6372225"/>
              <a:gd name="connsiteX608" fmla="*/ 533400 w 2819400"/>
              <a:gd name="connsiteY608" fmla="*/ 1028700 h 6372225"/>
              <a:gd name="connsiteX609" fmla="*/ 552450 w 2819400"/>
              <a:gd name="connsiteY609" fmla="*/ 1019175 h 6372225"/>
              <a:gd name="connsiteX610" fmla="*/ 596900 w 2819400"/>
              <a:gd name="connsiteY610" fmla="*/ 977900 h 6372225"/>
              <a:gd name="connsiteX611" fmla="*/ 644525 w 2819400"/>
              <a:gd name="connsiteY611" fmla="*/ 936625 h 6372225"/>
              <a:gd name="connsiteX612" fmla="*/ 704850 w 2819400"/>
              <a:gd name="connsiteY612" fmla="*/ 885825 h 6372225"/>
              <a:gd name="connsiteX613" fmla="*/ 774700 w 2819400"/>
              <a:gd name="connsiteY613" fmla="*/ 838200 h 6372225"/>
              <a:gd name="connsiteX614" fmla="*/ 809625 w 2819400"/>
              <a:gd name="connsiteY614" fmla="*/ 815975 h 6372225"/>
              <a:gd name="connsiteX615" fmla="*/ 844550 w 2819400"/>
              <a:gd name="connsiteY615" fmla="*/ 793750 h 6372225"/>
              <a:gd name="connsiteX616" fmla="*/ 882650 w 2819400"/>
              <a:gd name="connsiteY616" fmla="*/ 774700 h 6372225"/>
              <a:gd name="connsiteX617" fmla="*/ 917575 w 2819400"/>
              <a:gd name="connsiteY617" fmla="*/ 758825 h 6372225"/>
              <a:gd name="connsiteX618" fmla="*/ 949325 w 2819400"/>
              <a:gd name="connsiteY618" fmla="*/ 749300 h 6372225"/>
              <a:gd name="connsiteX619" fmla="*/ 981075 w 2819400"/>
              <a:gd name="connsiteY619" fmla="*/ 742950 h 6372225"/>
              <a:gd name="connsiteX620" fmla="*/ 965200 w 2819400"/>
              <a:gd name="connsiteY620" fmla="*/ 698500 h 6372225"/>
              <a:gd name="connsiteX621" fmla="*/ 949325 w 2819400"/>
              <a:gd name="connsiteY621" fmla="*/ 657225 h 6372225"/>
              <a:gd name="connsiteX622" fmla="*/ 936625 w 2819400"/>
              <a:gd name="connsiteY622" fmla="*/ 612775 h 6372225"/>
              <a:gd name="connsiteX623" fmla="*/ 930275 w 2819400"/>
              <a:gd name="connsiteY623" fmla="*/ 574675 h 6372225"/>
              <a:gd name="connsiteX624" fmla="*/ 930275 w 2819400"/>
              <a:gd name="connsiteY624" fmla="*/ 558800 h 6372225"/>
              <a:gd name="connsiteX625" fmla="*/ 933450 w 2819400"/>
              <a:gd name="connsiteY625" fmla="*/ 549275 h 6372225"/>
              <a:gd name="connsiteX626" fmla="*/ 936625 w 2819400"/>
              <a:gd name="connsiteY626" fmla="*/ 546100 h 6372225"/>
              <a:gd name="connsiteX627" fmla="*/ 939800 w 2819400"/>
              <a:gd name="connsiteY627" fmla="*/ 546100 h 6372225"/>
              <a:gd name="connsiteX628" fmla="*/ 952500 w 2819400"/>
              <a:gd name="connsiteY628" fmla="*/ 549275 h 6372225"/>
              <a:gd name="connsiteX629" fmla="*/ 968375 w 2819400"/>
              <a:gd name="connsiteY629" fmla="*/ 561975 h 6372225"/>
              <a:gd name="connsiteX630" fmla="*/ 987425 w 2819400"/>
              <a:gd name="connsiteY630" fmla="*/ 581025 h 6372225"/>
              <a:gd name="connsiteX631" fmla="*/ 984250 w 2819400"/>
              <a:gd name="connsiteY631" fmla="*/ 555625 h 6372225"/>
              <a:gd name="connsiteX632" fmla="*/ 977900 w 2819400"/>
              <a:gd name="connsiteY632" fmla="*/ 488950 h 6372225"/>
              <a:gd name="connsiteX633" fmla="*/ 974725 w 2819400"/>
              <a:gd name="connsiteY633" fmla="*/ 444500 h 6372225"/>
              <a:gd name="connsiteX634" fmla="*/ 974725 w 2819400"/>
              <a:gd name="connsiteY634" fmla="*/ 396875 h 6372225"/>
              <a:gd name="connsiteX635" fmla="*/ 981075 w 2819400"/>
              <a:gd name="connsiteY635" fmla="*/ 342900 h 6372225"/>
              <a:gd name="connsiteX636" fmla="*/ 990600 w 2819400"/>
              <a:gd name="connsiteY636" fmla="*/ 288925 h 6372225"/>
              <a:gd name="connsiteX637" fmla="*/ 1006475 w 2819400"/>
              <a:gd name="connsiteY637" fmla="*/ 234950 h 6372225"/>
              <a:gd name="connsiteX638" fmla="*/ 1016000 w 2819400"/>
              <a:gd name="connsiteY638" fmla="*/ 209550 h 6372225"/>
              <a:gd name="connsiteX639" fmla="*/ 1028700 w 2819400"/>
              <a:gd name="connsiteY639" fmla="*/ 180975 h 6372225"/>
              <a:gd name="connsiteX640" fmla="*/ 1041400 w 2819400"/>
              <a:gd name="connsiteY640" fmla="*/ 158750 h 6372225"/>
              <a:gd name="connsiteX641" fmla="*/ 1060450 w 2819400"/>
              <a:gd name="connsiteY641" fmla="*/ 133350 h 6372225"/>
              <a:gd name="connsiteX642" fmla="*/ 1079500 w 2819400"/>
              <a:gd name="connsiteY642" fmla="*/ 111125 h 6372225"/>
              <a:gd name="connsiteX643" fmla="*/ 1098550 w 2819400"/>
              <a:gd name="connsiteY643" fmla="*/ 88900 h 6372225"/>
              <a:gd name="connsiteX644" fmla="*/ 1123950 w 2819400"/>
              <a:gd name="connsiteY644" fmla="*/ 69850 h 6372225"/>
              <a:gd name="connsiteX645" fmla="*/ 1152525 w 2819400"/>
              <a:gd name="connsiteY645" fmla="*/ 53975 h 6372225"/>
              <a:gd name="connsiteX646" fmla="*/ 1181100 w 2819400"/>
              <a:gd name="connsiteY646" fmla="*/ 38100 h 6372225"/>
              <a:gd name="connsiteX647" fmla="*/ 1216025 w 2819400"/>
              <a:gd name="connsiteY647" fmla="*/ 25400 h 6372225"/>
              <a:gd name="connsiteX648" fmla="*/ 1250950 w 2819400"/>
              <a:gd name="connsiteY648" fmla="*/ 15875 h 6372225"/>
              <a:gd name="connsiteX649" fmla="*/ 1289050 w 2819400"/>
              <a:gd name="connsiteY649" fmla="*/ 6350 h 6372225"/>
              <a:gd name="connsiteX650" fmla="*/ 1333500 w 2819400"/>
              <a:gd name="connsiteY650" fmla="*/ 3175 h 6372225"/>
              <a:gd name="connsiteX651" fmla="*/ 1381125 w 2819400"/>
              <a:gd name="connsiteY651" fmla="*/ 3175 h 6372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</a:cxnLst>
            <a:rect l="l" t="t" r="r" b="b"/>
            <a:pathLst>
              <a:path w="2819400" h="6372225">
                <a:moveTo>
                  <a:pt x="758825" y="1717675"/>
                </a:moveTo>
                <a:lnTo>
                  <a:pt x="749300" y="1720850"/>
                </a:lnTo>
                <a:lnTo>
                  <a:pt x="742950" y="1724025"/>
                </a:lnTo>
                <a:lnTo>
                  <a:pt x="727075" y="1736725"/>
                </a:lnTo>
                <a:lnTo>
                  <a:pt x="717550" y="1752600"/>
                </a:lnTo>
                <a:lnTo>
                  <a:pt x="711200" y="1768475"/>
                </a:lnTo>
                <a:lnTo>
                  <a:pt x="704850" y="1784350"/>
                </a:lnTo>
                <a:lnTo>
                  <a:pt x="701675" y="1835150"/>
                </a:lnTo>
                <a:lnTo>
                  <a:pt x="695325" y="1885950"/>
                </a:lnTo>
                <a:lnTo>
                  <a:pt x="682625" y="1936750"/>
                </a:lnTo>
                <a:lnTo>
                  <a:pt x="666750" y="1981200"/>
                </a:lnTo>
                <a:lnTo>
                  <a:pt x="638175" y="2041525"/>
                </a:lnTo>
                <a:lnTo>
                  <a:pt x="609600" y="2092325"/>
                </a:lnTo>
                <a:lnTo>
                  <a:pt x="581025" y="2139950"/>
                </a:lnTo>
                <a:lnTo>
                  <a:pt x="549275" y="2178050"/>
                </a:lnTo>
                <a:lnTo>
                  <a:pt x="523875" y="2209800"/>
                </a:lnTo>
                <a:lnTo>
                  <a:pt x="504825" y="2235200"/>
                </a:lnTo>
                <a:lnTo>
                  <a:pt x="482600" y="2254250"/>
                </a:lnTo>
                <a:lnTo>
                  <a:pt x="508000" y="2257425"/>
                </a:lnTo>
                <a:lnTo>
                  <a:pt x="542925" y="2257425"/>
                </a:lnTo>
                <a:lnTo>
                  <a:pt x="581025" y="2254250"/>
                </a:lnTo>
                <a:lnTo>
                  <a:pt x="596900" y="2247900"/>
                </a:lnTo>
                <a:lnTo>
                  <a:pt x="609600" y="2244725"/>
                </a:lnTo>
                <a:lnTo>
                  <a:pt x="622300" y="2235200"/>
                </a:lnTo>
                <a:lnTo>
                  <a:pt x="638175" y="2228850"/>
                </a:lnTo>
                <a:lnTo>
                  <a:pt x="682625" y="2219325"/>
                </a:lnTo>
                <a:lnTo>
                  <a:pt x="736600" y="2209800"/>
                </a:lnTo>
                <a:lnTo>
                  <a:pt x="752475" y="2184400"/>
                </a:lnTo>
                <a:lnTo>
                  <a:pt x="771525" y="2143125"/>
                </a:lnTo>
                <a:lnTo>
                  <a:pt x="790575" y="2098675"/>
                </a:lnTo>
                <a:lnTo>
                  <a:pt x="806450" y="2047875"/>
                </a:lnTo>
                <a:lnTo>
                  <a:pt x="819150" y="2000250"/>
                </a:lnTo>
                <a:lnTo>
                  <a:pt x="835025" y="1917700"/>
                </a:lnTo>
                <a:lnTo>
                  <a:pt x="841375" y="1885950"/>
                </a:lnTo>
                <a:lnTo>
                  <a:pt x="831850" y="1863725"/>
                </a:lnTo>
                <a:lnTo>
                  <a:pt x="822325" y="1841500"/>
                </a:lnTo>
                <a:lnTo>
                  <a:pt x="812800" y="1790700"/>
                </a:lnTo>
                <a:lnTo>
                  <a:pt x="806450" y="1752600"/>
                </a:lnTo>
                <a:lnTo>
                  <a:pt x="803275" y="1733550"/>
                </a:lnTo>
                <a:lnTo>
                  <a:pt x="790575" y="1727200"/>
                </a:lnTo>
                <a:lnTo>
                  <a:pt x="777875" y="1720850"/>
                </a:lnTo>
                <a:lnTo>
                  <a:pt x="768350" y="1717675"/>
                </a:lnTo>
                <a:close/>
                <a:moveTo>
                  <a:pt x="1400175" y="0"/>
                </a:moveTo>
                <a:lnTo>
                  <a:pt x="1450975" y="3175"/>
                </a:lnTo>
                <a:lnTo>
                  <a:pt x="1485900" y="9525"/>
                </a:lnTo>
                <a:lnTo>
                  <a:pt x="1520825" y="19050"/>
                </a:lnTo>
                <a:lnTo>
                  <a:pt x="1562100" y="34925"/>
                </a:lnTo>
                <a:lnTo>
                  <a:pt x="1603375" y="53975"/>
                </a:lnTo>
                <a:lnTo>
                  <a:pt x="1641475" y="79375"/>
                </a:lnTo>
                <a:lnTo>
                  <a:pt x="1660525" y="98425"/>
                </a:lnTo>
                <a:lnTo>
                  <a:pt x="1679575" y="114300"/>
                </a:lnTo>
                <a:lnTo>
                  <a:pt x="1695450" y="136525"/>
                </a:lnTo>
                <a:lnTo>
                  <a:pt x="1711325" y="158750"/>
                </a:lnTo>
                <a:lnTo>
                  <a:pt x="1727200" y="184150"/>
                </a:lnTo>
                <a:lnTo>
                  <a:pt x="1739900" y="212725"/>
                </a:lnTo>
                <a:lnTo>
                  <a:pt x="1752600" y="241300"/>
                </a:lnTo>
                <a:lnTo>
                  <a:pt x="1762125" y="276225"/>
                </a:lnTo>
                <a:lnTo>
                  <a:pt x="1768475" y="311150"/>
                </a:lnTo>
                <a:lnTo>
                  <a:pt x="1774825" y="352425"/>
                </a:lnTo>
                <a:lnTo>
                  <a:pt x="1778000" y="393700"/>
                </a:lnTo>
                <a:lnTo>
                  <a:pt x="1778000" y="438150"/>
                </a:lnTo>
                <a:lnTo>
                  <a:pt x="1778000" y="488950"/>
                </a:lnTo>
                <a:lnTo>
                  <a:pt x="1771650" y="539750"/>
                </a:lnTo>
                <a:lnTo>
                  <a:pt x="1778000" y="539750"/>
                </a:lnTo>
                <a:lnTo>
                  <a:pt x="1787525" y="542925"/>
                </a:lnTo>
                <a:lnTo>
                  <a:pt x="1793875" y="546100"/>
                </a:lnTo>
                <a:lnTo>
                  <a:pt x="1803400" y="552450"/>
                </a:lnTo>
                <a:lnTo>
                  <a:pt x="1809750" y="561975"/>
                </a:lnTo>
                <a:lnTo>
                  <a:pt x="1812925" y="577850"/>
                </a:lnTo>
                <a:lnTo>
                  <a:pt x="1812925" y="596900"/>
                </a:lnTo>
                <a:lnTo>
                  <a:pt x="1838325" y="590550"/>
                </a:lnTo>
                <a:lnTo>
                  <a:pt x="1863725" y="590550"/>
                </a:lnTo>
                <a:lnTo>
                  <a:pt x="1892300" y="590550"/>
                </a:lnTo>
                <a:lnTo>
                  <a:pt x="1911350" y="587375"/>
                </a:lnTo>
                <a:lnTo>
                  <a:pt x="1936750" y="581025"/>
                </a:lnTo>
                <a:lnTo>
                  <a:pt x="2006600" y="558800"/>
                </a:lnTo>
                <a:lnTo>
                  <a:pt x="2044700" y="546100"/>
                </a:lnTo>
                <a:lnTo>
                  <a:pt x="2085975" y="536575"/>
                </a:lnTo>
                <a:lnTo>
                  <a:pt x="2127250" y="533400"/>
                </a:lnTo>
                <a:lnTo>
                  <a:pt x="2168525" y="533400"/>
                </a:lnTo>
                <a:lnTo>
                  <a:pt x="2187575" y="523875"/>
                </a:lnTo>
                <a:lnTo>
                  <a:pt x="2238375" y="504825"/>
                </a:lnTo>
                <a:lnTo>
                  <a:pt x="2317750" y="479425"/>
                </a:lnTo>
                <a:lnTo>
                  <a:pt x="2362200" y="466725"/>
                </a:lnTo>
                <a:lnTo>
                  <a:pt x="2406650" y="457200"/>
                </a:lnTo>
                <a:lnTo>
                  <a:pt x="2457450" y="450850"/>
                </a:lnTo>
                <a:lnTo>
                  <a:pt x="2505075" y="444500"/>
                </a:lnTo>
                <a:lnTo>
                  <a:pt x="2552700" y="447675"/>
                </a:lnTo>
                <a:lnTo>
                  <a:pt x="2600325" y="454025"/>
                </a:lnTo>
                <a:lnTo>
                  <a:pt x="2622550" y="460375"/>
                </a:lnTo>
                <a:lnTo>
                  <a:pt x="2644775" y="466725"/>
                </a:lnTo>
                <a:lnTo>
                  <a:pt x="2663825" y="476250"/>
                </a:lnTo>
                <a:lnTo>
                  <a:pt x="2682875" y="488950"/>
                </a:lnTo>
                <a:lnTo>
                  <a:pt x="2698750" y="501650"/>
                </a:lnTo>
                <a:lnTo>
                  <a:pt x="2717800" y="517525"/>
                </a:lnTo>
                <a:lnTo>
                  <a:pt x="2730500" y="536575"/>
                </a:lnTo>
                <a:lnTo>
                  <a:pt x="2743200" y="555625"/>
                </a:lnTo>
                <a:lnTo>
                  <a:pt x="2746375" y="577850"/>
                </a:lnTo>
                <a:lnTo>
                  <a:pt x="2755900" y="628650"/>
                </a:lnTo>
                <a:lnTo>
                  <a:pt x="2768600" y="695325"/>
                </a:lnTo>
                <a:lnTo>
                  <a:pt x="2781300" y="727075"/>
                </a:lnTo>
                <a:lnTo>
                  <a:pt x="2794000" y="758825"/>
                </a:lnTo>
                <a:lnTo>
                  <a:pt x="2803525" y="812800"/>
                </a:lnTo>
                <a:lnTo>
                  <a:pt x="2809875" y="873125"/>
                </a:lnTo>
                <a:lnTo>
                  <a:pt x="2816225" y="958850"/>
                </a:lnTo>
                <a:lnTo>
                  <a:pt x="2819400" y="1060450"/>
                </a:lnTo>
                <a:lnTo>
                  <a:pt x="2819400" y="1117600"/>
                </a:lnTo>
                <a:lnTo>
                  <a:pt x="2816225" y="1177925"/>
                </a:lnTo>
                <a:lnTo>
                  <a:pt x="2809875" y="1244600"/>
                </a:lnTo>
                <a:lnTo>
                  <a:pt x="2803525" y="1311275"/>
                </a:lnTo>
                <a:lnTo>
                  <a:pt x="2790825" y="1381125"/>
                </a:lnTo>
                <a:lnTo>
                  <a:pt x="2778125" y="1457325"/>
                </a:lnTo>
                <a:lnTo>
                  <a:pt x="2787650" y="1555750"/>
                </a:lnTo>
                <a:lnTo>
                  <a:pt x="2790825" y="1641475"/>
                </a:lnTo>
                <a:lnTo>
                  <a:pt x="2790825" y="1679575"/>
                </a:lnTo>
                <a:lnTo>
                  <a:pt x="2790825" y="1714500"/>
                </a:lnTo>
                <a:lnTo>
                  <a:pt x="2787650" y="1800225"/>
                </a:lnTo>
                <a:lnTo>
                  <a:pt x="2784475" y="1908175"/>
                </a:lnTo>
                <a:lnTo>
                  <a:pt x="2781300" y="1958975"/>
                </a:lnTo>
                <a:lnTo>
                  <a:pt x="2774950" y="2009775"/>
                </a:lnTo>
                <a:lnTo>
                  <a:pt x="2762250" y="2047875"/>
                </a:lnTo>
                <a:lnTo>
                  <a:pt x="2755900" y="2063750"/>
                </a:lnTo>
                <a:lnTo>
                  <a:pt x="2746375" y="2076450"/>
                </a:lnTo>
                <a:lnTo>
                  <a:pt x="2670175" y="2159000"/>
                </a:lnTo>
                <a:lnTo>
                  <a:pt x="2628900" y="2200275"/>
                </a:lnTo>
                <a:lnTo>
                  <a:pt x="2597150" y="2228850"/>
                </a:lnTo>
                <a:lnTo>
                  <a:pt x="2571750" y="2247900"/>
                </a:lnTo>
                <a:lnTo>
                  <a:pt x="2555875" y="2251075"/>
                </a:lnTo>
                <a:lnTo>
                  <a:pt x="2536825" y="2254250"/>
                </a:lnTo>
                <a:lnTo>
                  <a:pt x="2514600" y="2257425"/>
                </a:lnTo>
                <a:lnTo>
                  <a:pt x="2492375" y="2257425"/>
                </a:lnTo>
                <a:lnTo>
                  <a:pt x="2479675" y="2254250"/>
                </a:lnTo>
                <a:lnTo>
                  <a:pt x="2476500" y="2251075"/>
                </a:lnTo>
                <a:lnTo>
                  <a:pt x="2476500" y="2247900"/>
                </a:lnTo>
                <a:lnTo>
                  <a:pt x="2479675" y="2241550"/>
                </a:lnTo>
                <a:lnTo>
                  <a:pt x="2489200" y="2232025"/>
                </a:lnTo>
                <a:lnTo>
                  <a:pt x="2520950" y="2212975"/>
                </a:lnTo>
                <a:lnTo>
                  <a:pt x="2498725" y="2203450"/>
                </a:lnTo>
                <a:lnTo>
                  <a:pt x="2479675" y="2193925"/>
                </a:lnTo>
                <a:lnTo>
                  <a:pt x="2457450" y="2181225"/>
                </a:lnTo>
                <a:lnTo>
                  <a:pt x="2444750" y="2168525"/>
                </a:lnTo>
                <a:lnTo>
                  <a:pt x="2441575" y="2165350"/>
                </a:lnTo>
                <a:lnTo>
                  <a:pt x="2441575" y="2159000"/>
                </a:lnTo>
                <a:lnTo>
                  <a:pt x="2444750" y="2155825"/>
                </a:lnTo>
                <a:lnTo>
                  <a:pt x="2454275" y="2152650"/>
                </a:lnTo>
                <a:lnTo>
                  <a:pt x="2489200" y="2149475"/>
                </a:lnTo>
                <a:lnTo>
                  <a:pt x="2543175" y="2149475"/>
                </a:lnTo>
                <a:lnTo>
                  <a:pt x="2527300" y="2139950"/>
                </a:lnTo>
                <a:lnTo>
                  <a:pt x="2492375" y="2117725"/>
                </a:lnTo>
                <a:lnTo>
                  <a:pt x="2479675" y="2108200"/>
                </a:lnTo>
                <a:lnTo>
                  <a:pt x="2473325" y="2098675"/>
                </a:lnTo>
                <a:lnTo>
                  <a:pt x="2476500" y="2095500"/>
                </a:lnTo>
                <a:lnTo>
                  <a:pt x="2479675" y="2092325"/>
                </a:lnTo>
                <a:lnTo>
                  <a:pt x="2498725" y="2089150"/>
                </a:lnTo>
                <a:lnTo>
                  <a:pt x="2511425" y="2092325"/>
                </a:lnTo>
                <a:lnTo>
                  <a:pt x="2543175" y="2098675"/>
                </a:lnTo>
                <a:lnTo>
                  <a:pt x="2559050" y="2101850"/>
                </a:lnTo>
                <a:lnTo>
                  <a:pt x="2578100" y="2101850"/>
                </a:lnTo>
                <a:lnTo>
                  <a:pt x="2593975" y="2101850"/>
                </a:lnTo>
                <a:lnTo>
                  <a:pt x="2603500" y="2095500"/>
                </a:lnTo>
                <a:lnTo>
                  <a:pt x="2600325" y="2085975"/>
                </a:lnTo>
                <a:lnTo>
                  <a:pt x="2587625" y="2063750"/>
                </a:lnTo>
                <a:lnTo>
                  <a:pt x="2578100" y="2054225"/>
                </a:lnTo>
                <a:lnTo>
                  <a:pt x="2568575" y="2044700"/>
                </a:lnTo>
                <a:lnTo>
                  <a:pt x="2555875" y="2038350"/>
                </a:lnTo>
                <a:lnTo>
                  <a:pt x="2543175" y="2035175"/>
                </a:lnTo>
                <a:lnTo>
                  <a:pt x="2540000" y="2028825"/>
                </a:lnTo>
                <a:lnTo>
                  <a:pt x="2536825" y="2019300"/>
                </a:lnTo>
                <a:lnTo>
                  <a:pt x="2536825" y="2012950"/>
                </a:lnTo>
                <a:lnTo>
                  <a:pt x="2540000" y="2006600"/>
                </a:lnTo>
                <a:lnTo>
                  <a:pt x="2549525" y="2003425"/>
                </a:lnTo>
                <a:lnTo>
                  <a:pt x="2571750" y="2006600"/>
                </a:lnTo>
                <a:lnTo>
                  <a:pt x="2600325" y="2016125"/>
                </a:lnTo>
                <a:lnTo>
                  <a:pt x="2603500" y="2003425"/>
                </a:lnTo>
                <a:lnTo>
                  <a:pt x="2603500" y="1987550"/>
                </a:lnTo>
                <a:lnTo>
                  <a:pt x="2600325" y="1971675"/>
                </a:lnTo>
                <a:lnTo>
                  <a:pt x="2590800" y="1955800"/>
                </a:lnTo>
                <a:lnTo>
                  <a:pt x="2584450" y="1946275"/>
                </a:lnTo>
                <a:lnTo>
                  <a:pt x="2578100" y="1939925"/>
                </a:lnTo>
                <a:lnTo>
                  <a:pt x="2565400" y="1936750"/>
                </a:lnTo>
                <a:lnTo>
                  <a:pt x="2552700" y="1933575"/>
                </a:lnTo>
                <a:lnTo>
                  <a:pt x="2536825" y="1930400"/>
                </a:lnTo>
                <a:lnTo>
                  <a:pt x="2517775" y="1930400"/>
                </a:lnTo>
                <a:lnTo>
                  <a:pt x="2508250" y="1930400"/>
                </a:lnTo>
                <a:lnTo>
                  <a:pt x="2486025" y="1936750"/>
                </a:lnTo>
                <a:lnTo>
                  <a:pt x="2473325" y="1943100"/>
                </a:lnTo>
                <a:lnTo>
                  <a:pt x="2460625" y="1949450"/>
                </a:lnTo>
                <a:lnTo>
                  <a:pt x="2447925" y="1955800"/>
                </a:lnTo>
                <a:lnTo>
                  <a:pt x="2438400" y="1968500"/>
                </a:lnTo>
                <a:lnTo>
                  <a:pt x="2416175" y="1984375"/>
                </a:lnTo>
                <a:lnTo>
                  <a:pt x="2390775" y="2000250"/>
                </a:lnTo>
                <a:lnTo>
                  <a:pt x="2365375" y="2016125"/>
                </a:lnTo>
                <a:lnTo>
                  <a:pt x="2339975" y="2022475"/>
                </a:lnTo>
                <a:lnTo>
                  <a:pt x="2327275" y="2022475"/>
                </a:lnTo>
                <a:lnTo>
                  <a:pt x="2320925" y="2019300"/>
                </a:lnTo>
                <a:lnTo>
                  <a:pt x="2314575" y="2016125"/>
                </a:lnTo>
                <a:lnTo>
                  <a:pt x="2311400" y="2003425"/>
                </a:lnTo>
                <a:lnTo>
                  <a:pt x="2311400" y="1987550"/>
                </a:lnTo>
                <a:lnTo>
                  <a:pt x="2314575" y="1968500"/>
                </a:lnTo>
                <a:lnTo>
                  <a:pt x="2339975" y="1949450"/>
                </a:lnTo>
                <a:lnTo>
                  <a:pt x="2365375" y="1933575"/>
                </a:lnTo>
                <a:lnTo>
                  <a:pt x="2390775" y="1920875"/>
                </a:lnTo>
                <a:lnTo>
                  <a:pt x="2403475" y="1911350"/>
                </a:lnTo>
                <a:lnTo>
                  <a:pt x="2413000" y="1905000"/>
                </a:lnTo>
                <a:lnTo>
                  <a:pt x="2432050" y="1882775"/>
                </a:lnTo>
                <a:lnTo>
                  <a:pt x="2447925" y="1860550"/>
                </a:lnTo>
                <a:lnTo>
                  <a:pt x="2460625" y="1835150"/>
                </a:lnTo>
                <a:lnTo>
                  <a:pt x="2498725" y="1768475"/>
                </a:lnTo>
                <a:lnTo>
                  <a:pt x="2524125" y="1730375"/>
                </a:lnTo>
                <a:lnTo>
                  <a:pt x="2536825" y="1714500"/>
                </a:lnTo>
                <a:lnTo>
                  <a:pt x="2552700" y="1701800"/>
                </a:lnTo>
                <a:lnTo>
                  <a:pt x="2565400" y="1689100"/>
                </a:lnTo>
                <a:lnTo>
                  <a:pt x="2574925" y="1676400"/>
                </a:lnTo>
                <a:lnTo>
                  <a:pt x="2584450" y="1660525"/>
                </a:lnTo>
                <a:lnTo>
                  <a:pt x="2587625" y="1647825"/>
                </a:lnTo>
                <a:lnTo>
                  <a:pt x="2590800" y="1631950"/>
                </a:lnTo>
                <a:lnTo>
                  <a:pt x="2590800" y="1612900"/>
                </a:lnTo>
                <a:lnTo>
                  <a:pt x="2584450" y="1581150"/>
                </a:lnTo>
                <a:lnTo>
                  <a:pt x="2565400" y="1495425"/>
                </a:lnTo>
                <a:lnTo>
                  <a:pt x="2527300" y="1346200"/>
                </a:lnTo>
                <a:lnTo>
                  <a:pt x="2489200" y="1200150"/>
                </a:lnTo>
                <a:lnTo>
                  <a:pt x="2473325" y="1146175"/>
                </a:lnTo>
                <a:lnTo>
                  <a:pt x="2470150" y="1117600"/>
                </a:lnTo>
                <a:lnTo>
                  <a:pt x="2311400" y="1276350"/>
                </a:lnTo>
                <a:lnTo>
                  <a:pt x="2301875" y="1292225"/>
                </a:lnTo>
                <a:lnTo>
                  <a:pt x="2286000" y="1330325"/>
                </a:lnTo>
                <a:lnTo>
                  <a:pt x="2241550" y="1447800"/>
                </a:lnTo>
                <a:lnTo>
                  <a:pt x="2216150" y="1511300"/>
                </a:lnTo>
                <a:lnTo>
                  <a:pt x="2190750" y="1568450"/>
                </a:lnTo>
                <a:lnTo>
                  <a:pt x="2168525" y="1612900"/>
                </a:lnTo>
                <a:lnTo>
                  <a:pt x="2159000" y="1628775"/>
                </a:lnTo>
                <a:lnTo>
                  <a:pt x="2149475" y="1638300"/>
                </a:lnTo>
                <a:lnTo>
                  <a:pt x="2124075" y="1730375"/>
                </a:lnTo>
                <a:lnTo>
                  <a:pt x="2105025" y="1800225"/>
                </a:lnTo>
                <a:lnTo>
                  <a:pt x="2101850" y="1825625"/>
                </a:lnTo>
                <a:lnTo>
                  <a:pt x="2098675" y="1841500"/>
                </a:lnTo>
                <a:lnTo>
                  <a:pt x="2114550" y="1943100"/>
                </a:lnTo>
                <a:lnTo>
                  <a:pt x="2124075" y="2009775"/>
                </a:lnTo>
                <a:lnTo>
                  <a:pt x="2124075" y="2035175"/>
                </a:lnTo>
                <a:lnTo>
                  <a:pt x="2124075" y="2051050"/>
                </a:lnTo>
                <a:lnTo>
                  <a:pt x="2124075" y="2057400"/>
                </a:lnTo>
                <a:lnTo>
                  <a:pt x="2127250" y="2066925"/>
                </a:lnTo>
                <a:lnTo>
                  <a:pt x="2139950" y="2095500"/>
                </a:lnTo>
                <a:lnTo>
                  <a:pt x="2181225" y="2171700"/>
                </a:lnTo>
                <a:lnTo>
                  <a:pt x="2200275" y="2219325"/>
                </a:lnTo>
                <a:lnTo>
                  <a:pt x="2219325" y="2266950"/>
                </a:lnTo>
                <a:lnTo>
                  <a:pt x="2222500" y="2295525"/>
                </a:lnTo>
                <a:lnTo>
                  <a:pt x="2225675" y="2320925"/>
                </a:lnTo>
                <a:lnTo>
                  <a:pt x="2228850" y="2346325"/>
                </a:lnTo>
                <a:lnTo>
                  <a:pt x="2225675" y="2371725"/>
                </a:lnTo>
                <a:lnTo>
                  <a:pt x="2228850" y="2384425"/>
                </a:lnTo>
                <a:lnTo>
                  <a:pt x="2241550" y="2416175"/>
                </a:lnTo>
                <a:lnTo>
                  <a:pt x="2247900" y="2438400"/>
                </a:lnTo>
                <a:lnTo>
                  <a:pt x="2251075" y="2460625"/>
                </a:lnTo>
                <a:lnTo>
                  <a:pt x="2251075" y="2486025"/>
                </a:lnTo>
                <a:lnTo>
                  <a:pt x="2247900" y="2511425"/>
                </a:lnTo>
                <a:lnTo>
                  <a:pt x="2241550" y="2533650"/>
                </a:lnTo>
                <a:lnTo>
                  <a:pt x="2241550" y="2549525"/>
                </a:lnTo>
                <a:lnTo>
                  <a:pt x="2244725" y="2565400"/>
                </a:lnTo>
                <a:lnTo>
                  <a:pt x="2247900" y="2574925"/>
                </a:lnTo>
                <a:lnTo>
                  <a:pt x="2257425" y="2590800"/>
                </a:lnTo>
                <a:lnTo>
                  <a:pt x="2260600" y="2600325"/>
                </a:lnTo>
                <a:lnTo>
                  <a:pt x="2260600" y="2609850"/>
                </a:lnTo>
                <a:lnTo>
                  <a:pt x="2260600" y="2724150"/>
                </a:lnTo>
                <a:lnTo>
                  <a:pt x="2257425" y="2781300"/>
                </a:lnTo>
                <a:lnTo>
                  <a:pt x="2251075" y="2813050"/>
                </a:lnTo>
                <a:lnTo>
                  <a:pt x="2247900" y="2838450"/>
                </a:lnTo>
                <a:lnTo>
                  <a:pt x="2244725" y="2847975"/>
                </a:lnTo>
                <a:lnTo>
                  <a:pt x="2244725" y="2863850"/>
                </a:lnTo>
                <a:lnTo>
                  <a:pt x="2251075" y="2892425"/>
                </a:lnTo>
                <a:lnTo>
                  <a:pt x="2251075" y="2908300"/>
                </a:lnTo>
                <a:lnTo>
                  <a:pt x="2251075" y="2921000"/>
                </a:lnTo>
                <a:lnTo>
                  <a:pt x="2247900" y="2936875"/>
                </a:lnTo>
                <a:lnTo>
                  <a:pt x="2238375" y="2946400"/>
                </a:lnTo>
                <a:lnTo>
                  <a:pt x="2228850" y="2955925"/>
                </a:lnTo>
                <a:lnTo>
                  <a:pt x="2222500" y="2962275"/>
                </a:lnTo>
                <a:lnTo>
                  <a:pt x="2209800" y="2962275"/>
                </a:lnTo>
                <a:lnTo>
                  <a:pt x="2206625" y="2962275"/>
                </a:lnTo>
                <a:lnTo>
                  <a:pt x="2206625" y="2965450"/>
                </a:lnTo>
                <a:lnTo>
                  <a:pt x="2212975" y="2978150"/>
                </a:lnTo>
                <a:lnTo>
                  <a:pt x="2222500" y="2997200"/>
                </a:lnTo>
                <a:lnTo>
                  <a:pt x="2228850" y="3013075"/>
                </a:lnTo>
                <a:lnTo>
                  <a:pt x="2225675" y="3025775"/>
                </a:lnTo>
                <a:lnTo>
                  <a:pt x="2219325" y="3035300"/>
                </a:lnTo>
                <a:lnTo>
                  <a:pt x="2216150" y="3054350"/>
                </a:lnTo>
                <a:lnTo>
                  <a:pt x="2206625" y="3105150"/>
                </a:lnTo>
                <a:lnTo>
                  <a:pt x="2193925" y="3181350"/>
                </a:lnTo>
                <a:lnTo>
                  <a:pt x="2178050" y="3273425"/>
                </a:lnTo>
                <a:lnTo>
                  <a:pt x="2152650" y="3378200"/>
                </a:lnTo>
                <a:lnTo>
                  <a:pt x="2120900" y="3489325"/>
                </a:lnTo>
                <a:lnTo>
                  <a:pt x="2101850" y="3546475"/>
                </a:lnTo>
                <a:lnTo>
                  <a:pt x="2082800" y="3600450"/>
                </a:lnTo>
                <a:lnTo>
                  <a:pt x="2057400" y="3654425"/>
                </a:lnTo>
                <a:lnTo>
                  <a:pt x="2032000" y="3708400"/>
                </a:lnTo>
                <a:lnTo>
                  <a:pt x="1987550" y="3797300"/>
                </a:lnTo>
                <a:lnTo>
                  <a:pt x="1958975" y="3863975"/>
                </a:lnTo>
                <a:lnTo>
                  <a:pt x="1943100" y="3911600"/>
                </a:lnTo>
                <a:lnTo>
                  <a:pt x="1936750" y="3943350"/>
                </a:lnTo>
                <a:lnTo>
                  <a:pt x="1939925" y="3968750"/>
                </a:lnTo>
                <a:lnTo>
                  <a:pt x="1946275" y="3990975"/>
                </a:lnTo>
                <a:lnTo>
                  <a:pt x="1949450" y="4013200"/>
                </a:lnTo>
                <a:lnTo>
                  <a:pt x="1952625" y="4038600"/>
                </a:lnTo>
                <a:lnTo>
                  <a:pt x="1952625" y="4105275"/>
                </a:lnTo>
                <a:lnTo>
                  <a:pt x="1949450" y="4162425"/>
                </a:lnTo>
                <a:lnTo>
                  <a:pt x="1946275" y="4219575"/>
                </a:lnTo>
                <a:lnTo>
                  <a:pt x="1949450" y="4225925"/>
                </a:lnTo>
                <a:lnTo>
                  <a:pt x="1955800" y="4248150"/>
                </a:lnTo>
                <a:lnTo>
                  <a:pt x="1965325" y="4289425"/>
                </a:lnTo>
                <a:lnTo>
                  <a:pt x="1971675" y="4352925"/>
                </a:lnTo>
                <a:lnTo>
                  <a:pt x="1974850" y="4391025"/>
                </a:lnTo>
                <a:lnTo>
                  <a:pt x="1971675" y="4438650"/>
                </a:lnTo>
                <a:lnTo>
                  <a:pt x="1971675" y="4492625"/>
                </a:lnTo>
                <a:lnTo>
                  <a:pt x="1965325" y="4552950"/>
                </a:lnTo>
                <a:lnTo>
                  <a:pt x="1955800" y="4622800"/>
                </a:lnTo>
                <a:lnTo>
                  <a:pt x="1943100" y="4699000"/>
                </a:lnTo>
                <a:lnTo>
                  <a:pt x="1927225" y="4784725"/>
                </a:lnTo>
                <a:lnTo>
                  <a:pt x="1905000" y="4879975"/>
                </a:lnTo>
                <a:lnTo>
                  <a:pt x="1879600" y="4984750"/>
                </a:lnTo>
                <a:lnTo>
                  <a:pt x="1851025" y="5095875"/>
                </a:lnTo>
                <a:lnTo>
                  <a:pt x="1812925" y="5216525"/>
                </a:lnTo>
                <a:lnTo>
                  <a:pt x="1771650" y="5349875"/>
                </a:lnTo>
                <a:lnTo>
                  <a:pt x="1755775" y="5394325"/>
                </a:lnTo>
                <a:lnTo>
                  <a:pt x="1736725" y="5441950"/>
                </a:lnTo>
                <a:lnTo>
                  <a:pt x="1720850" y="5499100"/>
                </a:lnTo>
                <a:lnTo>
                  <a:pt x="1704975" y="5562600"/>
                </a:lnTo>
                <a:lnTo>
                  <a:pt x="1695450" y="5626100"/>
                </a:lnTo>
                <a:lnTo>
                  <a:pt x="1692275" y="5657850"/>
                </a:lnTo>
                <a:lnTo>
                  <a:pt x="1692275" y="5686425"/>
                </a:lnTo>
                <a:lnTo>
                  <a:pt x="1698625" y="5715000"/>
                </a:lnTo>
                <a:lnTo>
                  <a:pt x="1704975" y="5737225"/>
                </a:lnTo>
                <a:lnTo>
                  <a:pt x="1714500" y="5883275"/>
                </a:lnTo>
                <a:lnTo>
                  <a:pt x="1727200" y="6086475"/>
                </a:lnTo>
                <a:lnTo>
                  <a:pt x="1736725" y="6149975"/>
                </a:lnTo>
                <a:lnTo>
                  <a:pt x="1743075" y="6184900"/>
                </a:lnTo>
                <a:lnTo>
                  <a:pt x="1746250" y="6219825"/>
                </a:lnTo>
                <a:lnTo>
                  <a:pt x="1743075" y="6251575"/>
                </a:lnTo>
                <a:lnTo>
                  <a:pt x="1736725" y="6286500"/>
                </a:lnTo>
                <a:lnTo>
                  <a:pt x="1730375" y="6302375"/>
                </a:lnTo>
                <a:lnTo>
                  <a:pt x="1724025" y="6315075"/>
                </a:lnTo>
                <a:lnTo>
                  <a:pt x="1714500" y="6327775"/>
                </a:lnTo>
                <a:lnTo>
                  <a:pt x="1701800" y="6340475"/>
                </a:lnTo>
                <a:lnTo>
                  <a:pt x="1622425" y="6353175"/>
                </a:lnTo>
                <a:lnTo>
                  <a:pt x="1539875" y="6365875"/>
                </a:lnTo>
                <a:lnTo>
                  <a:pt x="1447800" y="6372225"/>
                </a:lnTo>
                <a:lnTo>
                  <a:pt x="1400175" y="6372225"/>
                </a:lnTo>
                <a:lnTo>
                  <a:pt x="1355725" y="6372225"/>
                </a:lnTo>
                <a:lnTo>
                  <a:pt x="1314450" y="6369050"/>
                </a:lnTo>
                <a:lnTo>
                  <a:pt x="1276350" y="6359525"/>
                </a:lnTo>
                <a:lnTo>
                  <a:pt x="1244600" y="6350000"/>
                </a:lnTo>
                <a:lnTo>
                  <a:pt x="1231900" y="6343650"/>
                </a:lnTo>
                <a:lnTo>
                  <a:pt x="1222375" y="6334125"/>
                </a:lnTo>
                <a:lnTo>
                  <a:pt x="1212850" y="6324600"/>
                </a:lnTo>
                <a:lnTo>
                  <a:pt x="1206500" y="6315075"/>
                </a:lnTo>
                <a:lnTo>
                  <a:pt x="1203325" y="6302375"/>
                </a:lnTo>
                <a:lnTo>
                  <a:pt x="1203325" y="6289675"/>
                </a:lnTo>
                <a:lnTo>
                  <a:pt x="1209675" y="6257925"/>
                </a:lnTo>
                <a:lnTo>
                  <a:pt x="1216025" y="6226175"/>
                </a:lnTo>
                <a:lnTo>
                  <a:pt x="1225550" y="6184900"/>
                </a:lnTo>
                <a:lnTo>
                  <a:pt x="1241425" y="6143625"/>
                </a:lnTo>
                <a:lnTo>
                  <a:pt x="1257300" y="6102350"/>
                </a:lnTo>
                <a:lnTo>
                  <a:pt x="1279525" y="6064250"/>
                </a:lnTo>
                <a:lnTo>
                  <a:pt x="1292225" y="6048375"/>
                </a:lnTo>
                <a:lnTo>
                  <a:pt x="1304925" y="6035675"/>
                </a:lnTo>
                <a:lnTo>
                  <a:pt x="1327150" y="5956300"/>
                </a:lnTo>
                <a:lnTo>
                  <a:pt x="1346200" y="5889625"/>
                </a:lnTo>
                <a:lnTo>
                  <a:pt x="1358900" y="5826125"/>
                </a:lnTo>
                <a:lnTo>
                  <a:pt x="1365250" y="5775325"/>
                </a:lnTo>
                <a:lnTo>
                  <a:pt x="1377950" y="5727700"/>
                </a:lnTo>
                <a:lnTo>
                  <a:pt x="1384300" y="5702300"/>
                </a:lnTo>
                <a:lnTo>
                  <a:pt x="1397000" y="5680075"/>
                </a:lnTo>
                <a:lnTo>
                  <a:pt x="1409700" y="5657850"/>
                </a:lnTo>
                <a:lnTo>
                  <a:pt x="1425575" y="5632450"/>
                </a:lnTo>
                <a:lnTo>
                  <a:pt x="1435100" y="5619750"/>
                </a:lnTo>
                <a:lnTo>
                  <a:pt x="1441450" y="5600700"/>
                </a:lnTo>
                <a:lnTo>
                  <a:pt x="1457325" y="5553075"/>
                </a:lnTo>
                <a:lnTo>
                  <a:pt x="1466850" y="5495925"/>
                </a:lnTo>
                <a:lnTo>
                  <a:pt x="1476375" y="5432425"/>
                </a:lnTo>
                <a:lnTo>
                  <a:pt x="1489075" y="5305425"/>
                </a:lnTo>
                <a:lnTo>
                  <a:pt x="1498600" y="5210175"/>
                </a:lnTo>
                <a:lnTo>
                  <a:pt x="1498600" y="5153025"/>
                </a:lnTo>
                <a:lnTo>
                  <a:pt x="1495425" y="5054600"/>
                </a:lnTo>
                <a:lnTo>
                  <a:pt x="1495425" y="4924425"/>
                </a:lnTo>
                <a:lnTo>
                  <a:pt x="1495425" y="4781550"/>
                </a:lnTo>
                <a:lnTo>
                  <a:pt x="1498600" y="4632325"/>
                </a:lnTo>
                <a:lnTo>
                  <a:pt x="1501775" y="4562475"/>
                </a:lnTo>
                <a:lnTo>
                  <a:pt x="1504950" y="4495800"/>
                </a:lnTo>
                <a:lnTo>
                  <a:pt x="1514475" y="4432300"/>
                </a:lnTo>
                <a:lnTo>
                  <a:pt x="1524000" y="4378325"/>
                </a:lnTo>
                <a:lnTo>
                  <a:pt x="1536700" y="4330700"/>
                </a:lnTo>
                <a:lnTo>
                  <a:pt x="1549400" y="4295775"/>
                </a:lnTo>
                <a:lnTo>
                  <a:pt x="1549400" y="4279900"/>
                </a:lnTo>
                <a:lnTo>
                  <a:pt x="1546225" y="4238625"/>
                </a:lnTo>
                <a:lnTo>
                  <a:pt x="1539875" y="4184650"/>
                </a:lnTo>
                <a:lnTo>
                  <a:pt x="1533525" y="4156075"/>
                </a:lnTo>
                <a:lnTo>
                  <a:pt x="1524000" y="4130675"/>
                </a:lnTo>
                <a:lnTo>
                  <a:pt x="1511300" y="4060825"/>
                </a:lnTo>
                <a:lnTo>
                  <a:pt x="1501775" y="3994150"/>
                </a:lnTo>
                <a:lnTo>
                  <a:pt x="1498600" y="3959225"/>
                </a:lnTo>
                <a:lnTo>
                  <a:pt x="1498600" y="3924300"/>
                </a:lnTo>
                <a:lnTo>
                  <a:pt x="1498600" y="3902075"/>
                </a:lnTo>
                <a:lnTo>
                  <a:pt x="1501775" y="3879850"/>
                </a:lnTo>
                <a:lnTo>
                  <a:pt x="1508125" y="3860800"/>
                </a:lnTo>
                <a:lnTo>
                  <a:pt x="1517650" y="3844925"/>
                </a:lnTo>
                <a:lnTo>
                  <a:pt x="1504950" y="3784600"/>
                </a:lnTo>
                <a:lnTo>
                  <a:pt x="1479550" y="3654425"/>
                </a:lnTo>
                <a:lnTo>
                  <a:pt x="1466850" y="3578225"/>
                </a:lnTo>
                <a:lnTo>
                  <a:pt x="1454150" y="3511550"/>
                </a:lnTo>
                <a:lnTo>
                  <a:pt x="1450975" y="3454400"/>
                </a:lnTo>
                <a:lnTo>
                  <a:pt x="1450975" y="3432175"/>
                </a:lnTo>
                <a:lnTo>
                  <a:pt x="1450975" y="3419475"/>
                </a:lnTo>
                <a:lnTo>
                  <a:pt x="1447800" y="3381375"/>
                </a:lnTo>
                <a:lnTo>
                  <a:pt x="1444625" y="3352800"/>
                </a:lnTo>
                <a:lnTo>
                  <a:pt x="1444625" y="3330575"/>
                </a:lnTo>
                <a:lnTo>
                  <a:pt x="1444625" y="3321050"/>
                </a:lnTo>
                <a:lnTo>
                  <a:pt x="1441450" y="3305175"/>
                </a:lnTo>
                <a:lnTo>
                  <a:pt x="1438275" y="3286125"/>
                </a:lnTo>
                <a:lnTo>
                  <a:pt x="1428750" y="3270250"/>
                </a:lnTo>
                <a:lnTo>
                  <a:pt x="1419225" y="3254375"/>
                </a:lnTo>
                <a:lnTo>
                  <a:pt x="1409700" y="3244850"/>
                </a:lnTo>
                <a:lnTo>
                  <a:pt x="1403350" y="3241675"/>
                </a:lnTo>
                <a:lnTo>
                  <a:pt x="1393825" y="3241675"/>
                </a:lnTo>
                <a:lnTo>
                  <a:pt x="1387475" y="3244850"/>
                </a:lnTo>
                <a:lnTo>
                  <a:pt x="1381125" y="3248025"/>
                </a:lnTo>
                <a:lnTo>
                  <a:pt x="1374775" y="3257550"/>
                </a:lnTo>
                <a:lnTo>
                  <a:pt x="1368425" y="3267075"/>
                </a:lnTo>
                <a:lnTo>
                  <a:pt x="1355725" y="3298825"/>
                </a:lnTo>
                <a:lnTo>
                  <a:pt x="1346200" y="3336925"/>
                </a:lnTo>
                <a:lnTo>
                  <a:pt x="1336675" y="3375025"/>
                </a:lnTo>
                <a:lnTo>
                  <a:pt x="1327150" y="3454400"/>
                </a:lnTo>
                <a:lnTo>
                  <a:pt x="1317625" y="3505200"/>
                </a:lnTo>
                <a:lnTo>
                  <a:pt x="1317625" y="3511550"/>
                </a:lnTo>
                <a:lnTo>
                  <a:pt x="1301750" y="3568700"/>
                </a:lnTo>
                <a:lnTo>
                  <a:pt x="1273175" y="3676650"/>
                </a:lnTo>
                <a:lnTo>
                  <a:pt x="1254125" y="3736975"/>
                </a:lnTo>
                <a:lnTo>
                  <a:pt x="1238250" y="3787775"/>
                </a:lnTo>
                <a:lnTo>
                  <a:pt x="1219200" y="3829050"/>
                </a:lnTo>
                <a:lnTo>
                  <a:pt x="1212850" y="3841750"/>
                </a:lnTo>
                <a:lnTo>
                  <a:pt x="1203325" y="3848100"/>
                </a:lnTo>
                <a:lnTo>
                  <a:pt x="1158875" y="3937000"/>
                </a:lnTo>
                <a:lnTo>
                  <a:pt x="1123950" y="4000500"/>
                </a:lnTo>
                <a:lnTo>
                  <a:pt x="1108075" y="4029075"/>
                </a:lnTo>
                <a:lnTo>
                  <a:pt x="1098550" y="4044950"/>
                </a:lnTo>
                <a:lnTo>
                  <a:pt x="1098550" y="4057650"/>
                </a:lnTo>
                <a:lnTo>
                  <a:pt x="1095375" y="4089400"/>
                </a:lnTo>
                <a:lnTo>
                  <a:pt x="1098550" y="4137025"/>
                </a:lnTo>
                <a:lnTo>
                  <a:pt x="1104900" y="4165600"/>
                </a:lnTo>
                <a:lnTo>
                  <a:pt x="1108075" y="4194175"/>
                </a:lnTo>
                <a:lnTo>
                  <a:pt x="1111250" y="4210050"/>
                </a:lnTo>
                <a:lnTo>
                  <a:pt x="1114425" y="4229100"/>
                </a:lnTo>
                <a:lnTo>
                  <a:pt x="1111250" y="4276725"/>
                </a:lnTo>
                <a:lnTo>
                  <a:pt x="1101725" y="4333875"/>
                </a:lnTo>
                <a:lnTo>
                  <a:pt x="1089025" y="4394200"/>
                </a:lnTo>
                <a:lnTo>
                  <a:pt x="1076325" y="4454525"/>
                </a:lnTo>
                <a:lnTo>
                  <a:pt x="1060450" y="4514850"/>
                </a:lnTo>
                <a:lnTo>
                  <a:pt x="1025525" y="4616450"/>
                </a:lnTo>
                <a:lnTo>
                  <a:pt x="1012825" y="4657725"/>
                </a:lnTo>
                <a:lnTo>
                  <a:pt x="1003300" y="4695825"/>
                </a:lnTo>
                <a:lnTo>
                  <a:pt x="996950" y="4730750"/>
                </a:lnTo>
                <a:lnTo>
                  <a:pt x="993775" y="4765675"/>
                </a:lnTo>
                <a:lnTo>
                  <a:pt x="993775" y="4797425"/>
                </a:lnTo>
                <a:lnTo>
                  <a:pt x="996950" y="4832350"/>
                </a:lnTo>
                <a:lnTo>
                  <a:pt x="1003300" y="4864100"/>
                </a:lnTo>
                <a:lnTo>
                  <a:pt x="1012825" y="4895850"/>
                </a:lnTo>
                <a:lnTo>
                  <a:pt x="1060450" y="5064125"/>
                </a:lnTo>
                <a:lnTo>
                  <a:pt x="1085850" y="5153025"/>
                </a:lnTo>
                <a:lnTo>
                  <a:pt x="1092200" y="5187950"/>
                </a:lnTo>
                <a:lnTo>
                  <a:pt x="1098550" y="5219700"/>
                </a:lnTo>
                <a:lnTo>
                  <a:pt x="1098550" y="5241925"/>
                </a:lnTo>
                <a:lnTo>
                  <a:pt x="1095375" y="5264150"/>
                </a:lnTo>
                <a:lnTo>
                  <a:pt x="1085850" y="5283200"/>
                </a:lnTo>
                <a:lnTo>
                  <a:pt x="1076325" y="5302250"/>
                </a:lnTo>
                <a:lnTo>
                  <a:pt x="1066800" y="5324475"/>
                </a:lnTo>
                <a:lnTo>
                  <a:pt x="1060450" y="5349875"/>
                </a:lnTo>
                <a:lnTo>
                  <a:pt x="1054100" y="5378450"/>
                </a:lnTo>
                <a:lnTo>
                  <a:pt x="1047750" y="5413375"/>
                </a:lnTo>
                <a:lnTo>
                  <a:pt x="1050925" y="5489575"/>
                </a:lnTo>
                <a:lnTo>
                  <a:pt x="1050925" y="5521325"/>
                </a:lnTo>
                <a:lnTo>
                  <a:pt x="1050925" y="5549900"/>
                </a:lnTo>
                <a:lnTo>
                  <a:pt x="1044575" y="5578475"/>
                </a:lnTo>
                <a:lnTo>
                  <a:pt x="1035050" y="5603875"/>
                </a:lnTo>
                <a:lnTo>
                  <a:pt x="1019175" y="5626100"/>
                </a:lnTo>
                <a:lnTo>
                  <a:pt x="996950" y="5648325"/>
                </a:lnTo>
                <a:lnTo>
                  <a:pt x="930275" y="5654675"/>
                </a:lnTo>
                <a:lnTo>
                  <a:pt x="863600" y="5657850"/>
                </a:lnTo>
                <a:lnTo>
                  <a:pt x="787400" y="5657850"/>
                </a:lnTo>
                <a:lnTo>
                  <a:pt x="749300" y="5654675"/>
                </a:lnTo>
                <a:lnTo>
                  <a:pt x="714375" y="5648325"/>
                </a:lnTo>
                <a:lnTo>
                  <a:pt x="682625" y="5641975"/>
                </a:lnTo>
                <a:lnTo>
                  <a:pt x="657225" y="5632450"/>
                </a:lnTo>
                <a:lnTo>
                  <a:pt x="635000" y="5616575"/>
                </a:lnTo>
                <a:lnTo>
                  <a:pt x="628650" y="5607050"/>
                </a:lnTo>
                <a:lnTo>
                  <a:pt x="622300" y="5597525"/>
                </a:lnTo>
                <a:lnTo>
                  <a:pt x="619125" y="5588000"/>
                </a:lnTo>
                <a:lnTo>
                  <a:pt x="619125" y="5578475"/>
                </a:lnTo>
                <a:lnTo>
                  <a:pt x="619125" y="5565775"/>
                </a:lnTo>
                <a:lnTo>
                  <a:pt x="622300" y="5549900"/>
                </a:lnTo>
                <a:lnTo>
                  <a:pt x="657225" y="5448300"/>
                </a:lnTo>
                <a:lnTo>
                  <a:pt x="685800" y="5362575"/>
                </a:lnTo>
                <a:lnTo>
                  <a:pt x="714375" y="5292725"/>
                </a:lnTo>
                <a:lnTo>
                  <a:pt x="742950" y="5226050"/>
                </a:lnTo>
                <a:lnTo>
                  <a:pt x="758825" y="5184775"/>
                </a:lnTo>
                <a:lnTo>
                  <a:pt x="771525" y="5137150"/>
                </a:lnTo>
                <a:lnTo>
                  <a:pt x="784225" y="5086350"/>
                </a:lnTo>
                <a:lnTo>
                  <a:pt x="793750" y="5035550"/>
                </a:lnTo>
                <a:lnTo>
                  <a:pt x="796925" y="4987925"/>
                </a:lnTo>
                <a:lnTo>
                  <a:pt x="796925" y="4965700"/>
                </a:lnTo>
                <a:lnTo>
                  <a:pt x="793750" y="4943475"/>
                </a:lnTo>
                <a:lnTo>
                  <a:pt x="768350" y="4838700"/>
                </a:lnTo>
                <a:lnTo>
                  <a:pt x="736600" y="4708525"/>
                </a:lnTo>
                <a:lnTo>
                  <a:pt x="701675" y="4591050"/>
                </a:lnTo>
                <a:lnTo>
                  <a:pt x="676275" y="4508500"/>
                </a:lnTo>
                <a:lnTo>
                  <a:pt x="666750" y="4473575"/>
                </a:lnTo>
                <a:lnTo>
                  <a:pt x="657225" y="4425950"/>
                </a:lnTo>
                <a:lnTo>
                  <a:pt x="647700" y="4371975"/>
                </a:lnTo>
                <a:lnTo>
                  <a:pt x="644525" y="4311650"/>
                </a:lnTo>
                <a:lnTo>
                  <a:pt x="644525" y="4244975"/>
                </a:lnTo>
                <a:lnTo>
                  <a:pt x="647700" y="4210050"/>
                </a:lnTo>
                <a:lnTo>
                  <a:pt x="654050" y="4178300"/>
                </a:lnTo>
                <a:lnTo>
                  <a:pt x="660400" y="4143375"/>
                </a:lnTo>
                <a:lnTo>
                  <a:pt x="669925" y="4111625"/>
                </a:lnTo>
                <a:lnTo>
                  <a:pt x="682625" y="4079875"/>
                </a:lnTo>
                <a:lnTo>
                  <a:pt x="698500" y="4051300"/>
                </a:lnTo>
                <a:lnTo>
                  <a:pt x="701675" y="4016375"/>
                </a:lnTo>
                <a:lnTo>
                  <a:pt x="704850" y="3933825"/>
                </a:lnTo>
                <a:lnTo>
                  <a:pt x="704850" y="3844925"/>
                </a:lnTo>
                <a:lnTo>
                  <a:pt x="701675" y="3810000"/>
                </a:lnTo>
                <a:lnTo>
                  <a:pt x="695325" y="3787775"/>
                </a:lnTo>
                <a:lnTo>
                  <a:pt x="669925" y="3752850"/>
                </a:lnTo>
                <a:lnTo>
                  <a:pt x="647700" y="3714750"/>
                </a:lnTo>
                <a:lnTo>
                  <a:pt x="619125" y="3663950"/>
                </a:lnTo>
                <a:lnTo>
                  <a:pt x="593725" y="3603625"/>
                </a:lnTo>
                <a:lnTo>
                  <a:pt x="584200" y="3568700"/>
                </a:lnTo>
                <a:lnTo>
                  <a:pt x="574675" y="3533775"/>
                </a:lnTo>
                <a:lnTo>
                  <a:pt x="568325" y="3495675"/>
                </a:lnTo>
                <a:lnTo>
                  <a:pt x="565150" y="3457575"/>
                </a:lnTo>
                <a:lnTo>
                  <a:pt x="561975" y="3419475"/>
                </a:lnTo>
                <a:lnTo>
                  <a:pt x="568325" y="3381375"/>
                </a:lnTo>
                <a:lnTo>
                  <a:pt x="574675" y="3298825"/>
                </a:lnTo>
                <a:lnTo>
                  <a:pt x="577850" y="3209925"/>
                </a:lnTo>
                <a:lnTo>
                  <a:pt x="574675" y="3124200"/>
                </a:lnTo>
                <a:lnTo>
                  <a:pt x="574675" y="3038475"/>
                </a:lnTo>
                <a:lnTo>
                  <a:pt x="571500" y="2962275"/>
                </a:lnTo>
                <a:lnTo>
                  <a:pt x="571500" y="2892425"/>
                </a:lnTo>
                <a:lnTo>
                  <a:pt x="574675" y="2841625"/>
                </a:lnTo>
                <a:lnTo>
                  <a:pt x="581025" y="2819400"/>
                </a:lnTo>
                <a:lnTo>
                  <a:pt x="584200" y="2803525"/>
                </a:lnTo>
                <a:lnTo>
                  <a:pt x="584200" y="2787650"/>
                </a:lnTo>
                <a:lnTo>
                  <a:pt x="584200" y="2746375"/>
                </a:lnTo>
                <a:lnTo>
                  <a:pt x="587375" y="2724150"/>
                </a:lnTo>
                <a:lnTo>
                  <a:pt x="590550" y="2705100"/>
                </a:lnTo>
                <a:lnTo>
                  <a:pt x="600075" y="2686050"/>
                </a:lnTo>
                <a:lnTo>
                  <a:pt x="606425" y="2679700"/>
                </a:lnTo>
                <a:lnTo>
                  <a:pt x="612775" y="2676525"/>
                </a:lnTo>
                <a:lnTo>
                  <a:pt x="609600" y="2644775"/>
                </a:lnTo>
                <a:lnTo>
                  <a:pt x="568325" y="2654300"/>
                </a:lnTo>
                <a:lnTo>
                  <a:pt x="473075" y="2673350"/>
                </a:lnTo>
                <a:lnTo>
                  <a:pt x="412750" y="2682875"/>
                </a:lnTo>
                <a:lnTo>
                  <a:pt x="352425" y="2689225"/>
                </a:lnTo>
                <a:lnTo>
                  <a:pt x="292100" y="2689225"/>
                </a:lnTo>
                <a:lnTo>
                  <a:pt x="263525" y="2686050"/>
                </a:lnTo>
                <a:lnTo>
                  <a:pt x="238125" y="2682875"/>
                </a:lnTo>
                <a:lnTo>
                  <a:pt x="231775" y="2682875"/>
                </a:lnTo>
                <a:lnTo>
                  <a:pt x="209550" y="2679700"/>
                </a:lnTo>
                <a:lnTo>
                  <a:pt x="184150" y="2679700"/>
                </a:lnTo>
                <a:lnTo>
                  <a:pt x="171450" y="2682875"/>
                </a:lnTo>
                <a:lnTo>
                  <a:pt x="158750" y="2689225"/>
                </a:lnTo>
                <a:lnTo>
                  <a:pt x="149225" y="2689225"/>
                </a:lnTo>
                <a:lnTo>
                  <a:pt x="139700" y="2686050"/>
                </a:lnTo>
                <a:lnTo>
                  <a:pt x="123825" y="2679700"/>
                </a:lnTo>
                <a:lnTo>
                  <a:pt x="107950" y="2670175"/>
                </a:lnTo>
                <a:lnTo>
                  <a:pt x="85725" y="2651125"/>
                </a:lnTo>
                <a:lnTo>
                  <a:pt x="66675" y="2619375"/>
                </a:lnTo>
                <a:lnTo>
                  <a:pt x="44450" y="2578100"/>
                </a:lnTo>
                <a:lnTo>
                  <a:pt x="9525" y="2505075"/>
                </a:lnTo>
                <a:lnTo>
                  <a:pt x="3175" y="2479675"/>
                </a:lnTo>
                <a:lnTo>
                  <a:pt x="0" y="2457450"/>
                </a:lnTo>
                <a:lnTo>
                  <a:pt x="3175" y="2438400"/>
                </a:lnTo>
                <a:lnTo>
                  <a:pt x="9525" y="2416175"/>
                </a:lnTo>
                <a:lnTo>
                  <a:pt x="34925" y="2355850"/>
                </a:lnTo>
                <a:lnTo>
                  <a:pt x="50800" y="2317750"/>
                </a:lnTo>
                <a:lnTo>
                  <a:pt x="60325" y="2282825"/>
                </a:lnTo>
                <a:lnTo>
                  <a:pt x="66675" y="2251075"/>
                </a:lnTo>
                <a:lnTo>
                  <a:pt x="69850" y="2222500"/>
                </a:lnTo>
                <a:lnTo>
                  <a:pt x="73025" y="2171700"/>
                </a:lnTo>
                <a:lnTo>
                  <a:pt x="73025" y="2133600"/>
                </a:lnTo>
                <a:lnTo>
                  <a:pt x="79375" y="2098675"/>
                </a:lnTo>
                <a:lnTo>
                  <a:pt x="98425" y="2038350"/>
                </a:lnTo>
                <a:lnTo>
                  <a:pt x="123825" y="1955800"/>
                </a:lnTo>
                <a:lnTo>
                  <a:pt x="155575" y="1863725"/>
                </a:lnTo>
                <a:lnTo>
                  <a:pt x="190500" y="1768475"/>
                </a:lnTo>
                <a:lnTo>
                  <a:pt x="225425" y="1685925"/>
                </a:lnTo>
                <a:lnTo>
                  <a:pt x="244475" y="1647825"/>
                </a:lnTo>
                <a:lnTo>
                  <a:pt x="263525" y="1616075"/>
                </a:lnTo>
                <a:lnTo>
                  <a:pt x="279400" y="1593850"/>
                </a:lnTo>
                <a:lnTo>
                  <a:pt x="295275" y="1577975"/>
                </a:lnTo>
                <a:lnTo>
                  <a:pt x="311150" y="1558925"/>
                </a:lnTo>
                <a:lnTo>
                  <a:pt x="323850" y="1536700"/>
                </a:lnTo>
                <a:lnTo>
                  <a:pt x="333375" y="1508125"/>
                </a:lnTo>
                <a:lnTo>
                  <a:pt x="342900" y="1473200"/>
                </a:lnTo>
                <a:lnTo>
                  <a:pt x="358775" y="1393825"/>
                </a:lnTo>
                <a:lnTo>
                  <a:pt x="377825" y="1304925"/>
                </a:lnTo>
                <a:lnTo>
                  <a:pt x="387350" y="1263650"/>
                </a:lnTo>
                <a:lnTo>
                  <a:pt x="400050" y="1219200"/>
                </a:lnTo>
                <a:lnTo>
                  <a:pt x="415925" y="1181100"/>
                </a:lnTo>
                <a:lnTo>
                  <a:pt x="434975" y="1139825"/>
                </a:lnTo>
                <a:lnTo>
                  <a:pt x="457200" y="1104900"/>
                </a:lnTo>
                <a:lnTo>
                  <a:pt x="485775" y="1069975"/>
                </a:lnTo>
                <a:lnTo>
                  <a:pt x="514350" y="1041400"/>
                </a:lnTo>
                <a:lnTo>
                  <a:pt x="533400" y="1028700"/>
                </a:lnTo>
                <a:lnTo>
                  <a:pt x="552450" y="1019175"/>
                </a:lnTo>
                <a:lnTo>
                  <a:pt x="596900" y="977900"/>
                </a:lnTo>
                <a:lnTo>
                  <a:pt x="644525" y="936625"/>
                </a:lnTo>
                <a:lnTo>
                  <a:pt x="704850" y="885825"/>
                </a:lnTo>
                <a:lnTo>
                  <a:pt x="774700" y="838200"/>
                </a:lnTo>
                <a:lnTo>
                  <a:pt x="809625" y="815975"/>
                </a:lnTo>
                <a:lnTo>
                  <a:pt x="844550" y="793750"/>
                </a:lnTo>
                <a:lnTo>
                  <a:pt x="882650" y="774700"/>
                </a:lnTo>
                <a:lnTo>
                  <a:pt x="917575" y="758825"/>
                </a:lnTo>
                <a:lnTo>
                  <a:pt x="949325" y="749300"/>
                </a:lnTo>
                <a:lnTo>
                  <a:pt x="981075" y="742950"/>
                </a:lnTo>
                <a:lnTo>
                  <a:pt x="965200" y="698500"/>
                </a:lnTo>
                <a:lnTo>
                  <a:pt x="949325" y="657225"/>
                </a:lnTo>
                <a:lnTo>
                  <a:pt x="936625" y="612775"/>
                </a:lnTo>
                <a:lnTo>
                  <a:pt x="930275" y="574675"/>
                </a:lnTo>
                <a:lnTo>
                  <a:pt x="930275" y="558800"/>
                </a:lnTo>
                <a:lnTo>
                  <a:pt x="933450" y="549275"/>
                </a:lnTo>
                <a:lnTo>
                  <a:pt x="936625" y="546100"/>
                </a:lnTo>
                <a:lnTo>
                  <a:pt x="939800" y="546100"/>
                </a:lnTo>
                <a:lnTo>
                  <a:pt x="952500" y="549275"/>
                </a:lnTo>
                <a:lnTo>
                  <a:pt x="968375" y="561975"/>
                </a:lnTo>
                <a:lnTo>
                  <a:pt x="987425" y="581025"/>
                </a:lnTo>
                <a:lnTo>
                  <a:pt x="984250" y="555625"/>
                </a:lnTo>
                <a:lnTo>
                  <a:pt x="977900" y="488950"/>
                </a:lnTo>
                <a:lnTo>
                  <a:pt x="974725" y="444500"/>
                </a:lnTo>
                <a:lnTo>
                  <a:pt x="974725" y="396875"/>
                </a:lnTo>
                <a:lnTo>
                  <a:pt x="981075" y="342900"/>
                </a:lnTo>
                <a:lnTo>
                  <a:pt x="990600" y="288925"/>
                </a:lnTo>
                <a:lnTo>
                  <a:pt x="1006475" y="234950"/>
                </a:lnTo>
                <a:lnTo>
                  <a:pt x="1016000" y="209550"/>
                </a:lnTo>
                <a:lnTo>
                  <a:pt x="1028700" y="180975"/>
                </a:lnTo>
                <a:lnTo>
                  <a:pt x="1041400" y="158750"/>
                </a:lnTo>
                <a:lnTo>
                  <a:pt x="1060450" y="133350"/>
                </a:lnTo>
                <a:lnTo>
                  <a:pt x="1079500" y="111125"/>
                </a:lnTo>
                <a:lnTo>
                  <a:pt x="1098550" y="88900"/>
                </a:lnTo>
                <a:lnTo>
                  <a:pt x="1123950" y="69850"/>
                </a:lnTo>
                <a:lnTo>
                  <a:pt x="1152525" y="53975"/>
                </a:lnTo>
                <a:lnTo>
                  <a:pt x="1181100" y="38100"/>
                </a:lnTo>
                <a:lnTo>
                  <a:pt x="1216025" y="25400"/>
                </a:lnTo>
                <a:lnTo>
                  <a:pt x="1250950" y="15875"/>
                </a:lnTo>
                <a:lnTo>
                  <a:pt x="1289050" y="6350"/>
                </a:lnTo>
                <a:lnTo>
                  <a:pt x="1333500" y="3175"/>
                </a:lnTo>
                <a:lnTo>
                  <a:pt x="1381125" y="3175"/>
                </a:lnTo>
                <a:close/>
              </a:path>
            </a:pathLst>
          </a:custGeom>
          <a:solidFill>
            <a:sysClr val="windowText" lastClr="000000">
              <a:lumMod val="65000"/>
              <a:lumOff val="35000"/>
            </a:sysClr>
          </a:solidFill>
          <a:ln>
            <a:noFill/>
          </a:ln>
        </p:spPr>
        <p:txBody>
          <a:bodyPr vert="horz" wrap="square" lIns="45720" tIns="22860" rIns="45720" bIns="22860" numCol="1" anchor="t" anchorCtr="0" compatLnSpc="1">
            <a:noAutofit/>
          </a:bodyPr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0" name="TextBox 42"/>
          <p:cNvSpPr txBox="1"/>
          <p:nvPr/>
        </p:nvSpPr>
        <p:spPr>
          <a:xfrm>
            <a:off x="1315404" y="822143"/>
            <a:ext cx="30152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内存消耗划分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srgbClr val="B11C1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12" name="Group 53"/>
          <p:cNvGrpSpPr/>
          <p:nvPr/>
        </p:nvGrpSpPr>
        <p:grpSpPr>
          <a:xfrm>
            <a:off x="816928" y="745539"/>
            <a:ext cx="333375" cy="422275"/>
            <a:chOff x="14168438" y="5678488"/>
            <a:chExt cx="666750" cy="844550"/>
          </a:xfrm>
          <a:solidFill>
            <a:srgbClr val="B11C16"/>
          </a:solidFill>
        </p:grpSpPr>
        <p:sp>
          <p:nvSpPr>
            <p:cNvPr id="113" name="Freeform 60"/>
            <p:cNvSpPr/>
            <p:nvPr/>
          </p:nvSpPr>
          <p:spPr bwMode="auto">
            <a:xfrm>
              <a:off x="14168438" y="5872163"/>
              <a:ext cx="561975" cy="650875"/>
            </a:xfrm>
            <a:custGeom>
              <a:avLst/>
              <a:gdLst>
                <a:gd name="T0" fmla="*/ 352 w 354"/>
                <a:gd name="T1" fmla="*/ 226 h 410"/>
                <a:gd name="T2" fmla="*/ 338 w 354"/>
                <a:gd name="T3" fmla="*/ 186 h 410"/>
                <a:gd name="T4" fmla="*/ 334 w 354"/>
                <a:gd name="T5" fmla="*/ 170 h 410"/>
                <a:gd name="T6" fmla="*/ 334 w 354"/>
                <a:gd name="T7" fmla="*/ 162 h 410"/>
                <a:gd name="T8" fmla="*/ 336 w 354"/>
                <a:gd name="T9" fmla="*/ 156 h 410"/>
                <a:gd name="T10" fmla="*/ 336 w 354"/>
                <a:gd name="T11" fmla="*/ 148 h 410"/>
                <a:gd name="T12" fmla="*/ 314 w 354"/>
                <a:gd name="T13" fmla="*/ 90 h 410"/>
                <a:gd name="T14" fmla="*/ 312 w 354"/>
                <a:gd name="T15" fmla="*/ 84 h 410"/>
                <a:gd name="T16" fmla="*/ 320 w 354"/>
                <a:gd name="T17" fmla="*/ 78 h 410"/>
                <a:gd name="T18" fmla="*/ 306 w 354"/>
                <a:gd name="T19" fmla="*/ 56 h 410"/>
                <a:gd name="T20" fmla="*/ 288 w 354"/>
                <a:gd name="T21" fmla="*/ 38 h 410"/>
                <a:gd name="T22" fmla="*/ 296 w 354"/>
                <a:gd name="T23" fmla="*/ 34 h 410"/>
                <a:gd name="T24" fmla="*/ 296 w 354"/>
                <a:gd name="T25" fmla="*/ 34 h 410"/>
                <a:gd name="T26" fmla="*/ 274 w 354"/>
                <a:gd name="T27" fmla="*/ 20 h 410"/>
                <a:gd name="T28" fmla="*/ 234 w 354"/>
                <a:gd name="T29" fmla="*/ 6 h 410"/>
                <a:gd name="T30" fmla="*/ 194 w 354"/>
                <a:gd name="T31" fmla="*/ 0 h 410"/>
                <a:gd name="T32" fmla="*/ 190 w 354"/>
                <a:gd name="T33" fmla="*/ 0 h 410"/>
                <a:gd name="T34" fmla="*/ 172 w 354"/>
                <a:gd name="T35" fmla="*/ 0 h 410"/>
                <a:gd name="T36" fmla="*/ 156 w 354"/>
                <a:gd name="T37" fmla="*/ 0 h 410"/>
                <a:gd name="T38" fmla="*/ 132 w 354"/>
                <a:gd name="T39" fmla="*/ 4 h 410"/>
                <a:gd name="T40" fmla="*/ 86 w 354"/>
                <a:gd name="T41" fmla="*/ 20 h 410"/>
                <a:gd name="T42" fmla="*/ 66 w 354"/>
                <a:gd name="T43" fmla="*/ 30 h 410"/>
                <a:gd name="T44" fmla="*/ 36 w 354"/>
                <a:gd name="T45" fmla="*/ 58 h 410"/>
                <a:gd name="T46" fmla="*/ 14 w 354"/>
                <a:gd name="T47" fmla="*/ 92 h 410"/>
                <a:gd name="T48" fmla="*/ 8 w 354"/>
                <a:gd name="T49" fmla="*/ 104 h 410"/>
                <a:gd name="T50" fmla="*/ 2 w 354"/>
                <a:gd name="T51" fmla="*/ 128 h 410"/>
                <a:gd name="T52" fmla="*/ 0 w 354"/>
                <a:gd name="T53" fmla="*/ 142 h 410"/>
                <a:gd name="T54" fmla="*/ 0 w 354"/>
                <a:gd name="T55" fmla="*/ 144 h 410"/>
                <a:gd name="T56" fmla="*/ 0 w 354"/>
                <a:gd name="T57" fmla="*/ 160 h 410"/>
                <a:gd name="T58" fmla="*/ 4 w 354"/>
                <a:gd name="T59" fmla="*/ 186 h 410"/>
                <a:gd name="T60" fmla="*/ 12 w 354"/>
                <a:gd name="T61" fmla="*/ 210 h 410"/>
                <a:gd name="T62" fmla="*/ 16 w 354"/>
                <a:gd name="T63" fmla="*/ 218 h 410"/>
                <a:gd name="T64" fmla="*/ 26 w 354"/>
                <a:gd name="T65" fmla="*/ 232 h 410"/>
                <a:gd name="T66" fmla="*/ 54 w 354"/>
                <a:gd name="T67" fmla="*/ 274 h 410"/>
                <a:gd name="T68" fmla="*/ 66 w 354"/>
                <a:gd name="T69" fmla="*/ 290 h 410"/>
                <a:gd name="T70" fmla="*/ 84 w 354"/>
                <a:gd name="T71" fmla="*/ 326 h 410"/>
                <a:gd name="T72" fmla="*/ 88 w 354"/>
                <a:gd name="T73" fmla="*/ 346 h 410"/>
                <a:gd name="T74" fmla="*/ 92 w 354"/>
                <a:gd name="T75" fmla="*/ 366 h 410"/>
                <a:gd name="T76" fmla="*/ 92 w 354"/>
                <a:gd name="T77" fmla="*/ 404 h 410"/>
                <a:gd name="T78" fmla="*/ 92 w 354"/>
                <a:gd name="T79" fmla="*/ 410 h 410"/>
                <a:gd name="T80" fmla="*/ 268 w 354"/>
                <a:gd name="T81" fmla="*/ 410 h 410"/>
                <a:gd name="T82" fmla="*/ 268 w 354"/>
                <a:gd name="T83" fmla="*/ 406 h 410"/>
                <a:gd name="T84" fmla="*/ 270 w 354"/>
                <a:gd name="T85" fmla="*/ 362 h 410"/>
                <a:gd name="T86" fmla="*/ 272 w 354"/>
                <a:gd name="T87" fmla="*/ 350 h 410"/>
                <a:gd name="T88" fmla="*/ 280 w 354"/>
                <a:gd name="T89" fmla="*/ 340 h 410"/>
                <a:gd name="T90" fmla="*/ 290 w 354"/>
                <a:gd name="T91" fmla="*/ 338 h 410"/>
                <a:gd name="T92" fmla="*/ 302 w 354"/>
                <a:gd name="T93" fmla="*/ 338 h 410"/>
                <a:gd name="T94" fmla="*/ 314 w 354"/>
                <a:gd name="T95" fmla="*/ 340 h 410"/>
                <a:gd name="T96" fmla="*/ 328 w 354"/>
                <a:gd name="T97" fmla="*/ 338 h 410"/>
                <a:gd name="T98" fmla="*/ 336 w 354"/>
                <a:gd name="T99" fmla="*/ 326 h 410"/>
                <a:gd name="T100" fmla="*/ 336 w 354"/>
                <a:gd name="T101" fmla="*/ 318 h 410"/>
                <a:gd name="T102" fmla="*/ 336 w 354"/>
                <a:gd name="T103" fmla="*/ 312 h 410"/>
                <a:gd name="T104" fmla="*/ 338 w 354"/>
                <a:gd name="T105" fmla="*/ 304 h 410"/>
                <a:gd name="T106" fmla="*/ 342 w 354"/>
                <a:gd name="T107" fmla="*/ 294 h 410"/>
                <a:gd name="T108" fmla="*/ 334 w 354"/>
                <a:gd name="T109" fmla="*/ 284 h 410"/>
                <a:gd name="T110" fmla="*/ 334 w 354"/>
                <a:gd name="T111" fmla="*/ 282 h 410"/>
                <a:gd name="T112" fmla="*/ 340 w 354"/>
                <a:gd name="T113" fmla="*/ 278 h 410"/>
                <a:gd name="T114" fmla="*/ 344 w 354"/>
                <a:gd name="T115" fmla="*/ 266 h 410"/>
                <a:gd name="T116" fmla="*/ 340 w 354"/>
                <a:gd name="T117" fmla="*/ 246 h 410"/>
                <a:gd name="T118" fmla="*/ 340 w 354"/>
                <a:gd name="T119" fmla="*/ 242 h 410"/>
                <a:gd name="T120" fmla="*/ 342 w 354"/>
                <a:gd name="T121" fmla="*/ 242 h 410"/>
                <a:gd name="T122" fmla="*/ 350 w 354"/>
                <a:gd name="T123" fmla="*/ 238 h 410"/>
                <a:gd name="T124" fmla="*/ 352 w 354"/>
                <a:gd name="T125" fmla="*/ 226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4" h="410">
                  <a:moveTo>
                    <a:pt x="352" y="226"/>
                  </a:moveTo>
                  <a:lnTo>
                    <a:pt x="352" y="226"/>
                  </a:lnTo>
                  <a:lnTo>
                    <a:pt x="338" y="186"/>
                  </a:lnTo>
                  <a:lnTo>
                    <a:pt x="338" y="186"/>
                  </a:lnTo>
                  <a:lnTo>
                    <a:pt x="334" y="170"/>
                  </a:lnTo>
                  <a:lnTo>
                    <a:pt x="334" y="170"/>
                  </a:lnTo>
                  <a:lnTo>
                    <a:pt x="334" y="166"/>
                  </a:lnTo>
                  <a:lnTo>
                    <a:pt x="334" y="162"/>
                  </a:lnTo>
                  <a:lnTo>
                    <a:pt x="334" y="162"/>
                  </a:lnTo>
                  <a:lnTo>
                    <a:pt x="336" y="156"/>
                  </a:lnTo>
                  <a:lnTo>
                    <a:pt x="336" y="148"/>
                  </a:lnTo>
                  <a:lnTo>
                    <a:pt x="336" y="148"/>
                  </a:lnTo>
                  <a:lnTo>
                    <a:pt x="326" y="118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20" y="78"/>
                  </a:lnTo>
                  <a:lnTo>
                    <a:pt x="320" y="78"/>
                  </a:lnTo>
                  <a:lnTo>
                    <a:pt x="306" y="56"/>
                  </a:lnTo>
                  <a:lnTo>
                    <a:pt x="298" y="46"/>
                  </a:lnTo>
                  <a:lnTo>
                    <a:pt x="288" y="38"/>
                  </a:lnTo>
                  <a:lnTo>
                    <a:pt x="288" y="38"/>
                  </a:lnTo>
                  <a:lnTo>
                    <a:pt x="296" y="34"/>
                  </a:lnTo>
                  <a:lnTo>
                    <a:pt x="296" y="34"/>
                  </a:lnTo>
                  <a:lnTo>
                    <a:pt x="296" y="34"/>
                  </a:lnTo>
                  <a:lnTo>
                    <a:pt x="274" y="20"/>
                  </a:lnTo>
                  <a:lnTo>
                    <a:pt x="274" y="20"/>
                  </a:lnTo>
                  <a:lnTo>
                    <a:pt x="254" y="12"/>
                  </a:lnTo>
                  <a:lnTo>
                    <a:pt x="234" y="6"/>
                  </a:lnTo>
                  <a:lnTo>
                    <a:pt x="214" y="2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190" y="0"/>
                  </a:lnTo>
                  <a:lnTo>
                    <a:pt x="190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32" y="4"/>
                  </a:lnTo>
                  <a:lnTo>
                    <a:pt x="110" y="10"/>
                  </a:lnTo>
                  <a:lnTo>
                    <a:pt x="86" y="20"/>
                  </a:lnTo>
                  <a:lnTo>
                    <a:pt x="66" y="30"/>
                  </a:lnTo>
                  <a:lnTo>
                    <a:pt x="66" y="30"/>
                  </a:lnTo>
                  <a:lnTo>
                    <a:pt x="48" y="44"/>
                  </a:lnTo>
                  <a:lnTo>
                    <a:pt x="36" y="58"/>
                  </a:lnTo>
                  <a:lnTo>
                    <a:pt x="24" y="74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8" y="104"/>
                  </a:lnTo>
                  <a:lnTo>
                    <a:pt x="4" y="116"/>
                  </a:lnTo>
                  <a:lnTo>
                    <a:pt x="2" y="128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4" y="186"/>
                  </a:lnTo>
                  <a:lnTo>
                    <a:pt x="4" y="186"/>
                  </a:lnTo>
                  <a:lnTo>
                    <a:pt x="8" y="202"/>
                  </a:lnTo>
                  <a:lnTo>
                    <a:pt x="12" y="210"/>
                  </a:lnTo>
                  <a:lnTo>
                    <a:pt x="16" y="218"/>
                  </a:lnTo>
                  <a:lnTo>
                    <a:pt x="16" y="218"/>
                  </a:lnTo>
                  <a:lnTo>
                    <a:pt x="26" y="232"/>
                  </a:lnTo>
                  <a:lnTo>
                    <a:pt x="26" y="232"/>
                  </a:lnTo>
                  <a:lnTo>
                    <a:pt x="38" y="254"/>
                  </a:lnTo>
                  <a:lnTo>
                    <a:pt x="54" y="274"/>
                  </a:lnTo>
                  <a:lnTo>
                    <a:pt x="54" y="274"/>
                  </a:lnTo>
                  <a:lnTo>
                    <a:pt x="66" y="290"/>
                  </a:lnTo>
                  <a:lnTo>
                    <a:pt x="76" y="308"/>
                  </a:lnTo>
                  <a:lnTo>
                    <a:pt x="84" y="326"/>
                  </a:lnTo>
                  <a:lnTo>
                    <a:pt x="88" y="346"/>
                  </a:lnTo>
                  <a:lnTo>
                    <a:pt x="88" y="346"/>
                  </a:lnTo>
                  <a:lnTo>
                    <a:pt x="92" y="366"/>
                  </a:lnTo>
                  <a:lnTo>
                    <a:pt x="92" y="366"/>
                  </a:lnTo>
                  <a:lnTo>
                    <a:pt x="92" y="404"/>
                  </a:lnTo>
                  <a:lnTo>
                    <a:pt x="92" y="404"/>
                  </a:lnTo>
                  <a:lnTo>
                    <a:pt x="92" y="410"/>
                  </a:lnTo>
                  <a:lnTo>
                    <a:pt x="92" y="410"/>
                  </a:lnTo>
                  <a:lnTo>
                    <a:pt x="268" y="410"/>
                  </a:lnTo>
                  <a:lnTo>
                    <a:pt x="268" y="410"/>
                  </a:lnTo>
                  <a:lnTo>
                    <a:pt x="268" y="406"/>
                  </a:lnTo>
                  <a:lnTo>
                    <a:pt x="268" y="406"/>
                  </a:lnTo>
                  <a:lnTo>
                    <a:pt x="270" y="362"/>
                  </a:lnTo>
                  <a:lnTo>
                    <a:pt x="270" y="362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74" y="344"/>
                  </a:lnTo>
                  <a:lnTo>
                    <a:pt x="280" y="340"/>
                  </a:lnTo>
                  <a:lnTo>
                    <a:pt x="280" y="340"/>
                  </a:lnTo>
                  <a:lnTo>
                    <a:pt x="290" y="338"/>
                  </a:lnTo>
                  <a:lnTo>
                    <a:pt x="302" y="338"/>
                  </a:lnTo>
                  <a:lnTo>
                    <a:pt x="302" y="338"/>
                  </a:lnTo>
                  <a:lnTo>
                    <a:pt x="314" y="340"/>
                  </a:lnTo>
                  <a:lnTo>
                    <a:pt x="314" y="340"/>
                  </a:lnTo>
                  <a:lnTo>
                    <a:pt x="320" y="340"/>
                  </a:lnTo>
                  <a:lnTo>
                    <a:pt x="328" y="338"/>
                  </a:lnTo>
                  <a:lnTo>
                    <a:pt x="334" y="332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12"/>
                  </a:lnTo>
                  <a:lnTo>
                    <a:pt x="338" y="304"/>
                  </a:lnTo>
                  <a:lnTo>
                    <a:pt x="338" y="304"/>
                  </a:lnTo>
                  <a:lnTo>
                    <a:pt x="342" y="298"/>
                  </a:lnTo>
                  <a:lnTo>
                    <a:pt x="342" y="294"/>
                  </a:lnTo>
                  <a:lnTo>
                    <a:pt x="340" y="288"/>
                  </a:lnTo>
                  <a:lnTo>
                    <a:pt x="334" y="284"/>
                  </a:lnTo>
                  <a:lnTo>
                    <a:pt x="334" y="282"/>
                  </a:lnTo>
                  <a:lnTo>
                    <a:pt x="334" y="282"/>
                  </a:lnTo>
                  <a:lnTo>
                    <a:pt x="340" y="278"/>
                  </a:lnTo>
                  <a:lnTo>
                    <a:pt x="340" y="278"/>
                  </a:lnTo>
                  <a:lnTo>
                    <a:pt x="344" y="272"/>
                  </a:lnTo>
                  <a:lnTo>
                    <a:pt x="344" y="266"/>
                  </a:lnTo>
                  <a:lnTo>
                    <a:pt x="344" y="266"/>
                  </a:lnTo>
                  <a:lnTo>
                    <a:pt x="340" y="246"/>
                  </a:lnTo>
                  <a:lnTo>
                    <a:pt x="340" y="246"/>
                  </a:lnTo>
                  <a:lnTo>
                    <a:pt x="340" y="242"/>
                  </a:lnTo>
                  <a:lnTo>
                    <a:pt x="342" y="242"/>
                  </a:lnTo>
                  <a:lnTo>
                    <a:pt x="342" y="242"/>
                  </a:lnTo>
                  <a:lnTo>
                    <a:pt x="350" y="238"/>
                  </a:lnTo>
                  <a:lnTo>
                    <a:pt x="350" y="238"/>
                  </a:lnTo>
                  <a:lnTo>
                    <a:pt x="354" y="234"/>
                  </a:lnTo>
                  <a:lnTo>
                    <a:pt x="352" y="226"/>
                  </a:lnTo>
                  <a:lnTo>
                    <a:pt x="352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4" name="Freeform 68"/>
            <p:cNvSpPr/>
            <p:nvPr/>
          </p:nvSpPr>
          <p:spPr bwMode="auto">
            <a:xfrm>
              <a:off x="14603413" y="5678488"/>
              <a:ext cx="231775" cy="225425"/>
            </a:xfrm>
            <a:custGeom>
              <a:avLst/>
              <a:gdLst>
                <a:gd name="T0" fmla="*/ 146 w 146"/>
                <a:gd name="T1" fmla="*/ 60 h 142"/>
                <a:gd name="T2" fmla="*/ 90 w 146"/>
                <a:gd name="T3" fmla="*/ 60 h 142"/>
                <a:gd name="T4" fmla="*/ 90 w 146"/>
                <a:gd name="T5" fmla="*/ 0 h 142"/>
                <a:gd name="T6" fmla="*/ 60 w 146"/>
                <a:gd name="T7" fmla="*/ 0 h 142"/>
                <a:gd name="T8" fmla="*/ 60 w 146"/>
                <a:gd name="T9" fmla="*/ 60 h 142"/>
                <a:gd name="T10" fmla="*/ 0 w 146"/>
                <a:gd name="T11" fmla="*/ 60 h 142"/>
                <a:gd name="T12" fmla="*/ 0 w 146"/>
                <a:gd name="T13" fmla="*/ 88 h 142"/>
                <a:gd name="T14" fmla="*/ 60 w 146"/>
                <a:gd name="T15" fmla="*/ 88 h 142"/>
                <a:gd name="T16" fmla="*/ 60 w 146"/>
                <a:gd name="T17" fmla="*/ 142 h 142"/>
                <a:gd name="T18" fmla="*/ 90 w 146"/>
                <a:gd name="T19" fmla="*/ 142 h 142"/>
                <a:gd name="T20" fmla="*/ 90 w 146"/>
                <a:gd name="T21" fmla="*/ 88 h 142"/>
                <a:gd name="T22" fmla="*/ 146 w 146"/>
                <a:gd name="T23" fmla="*/ 88 h 142"/>
                <a:gd name="T24" fmla="*/ 146 w 146"/>
                <a:gd name="T25" fmla="*/ 6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6" h="142">
                  <a:moveTo>
                    <a:pt x="146" y="60"/>
                  </a:moveTo>
                  <a:lnTo>
                    <a:pt x="90" y="60"/>
                  </a:lnTo>
                  <a:lnTo>
                    <a:pt x="90" y="0"/>
                  </a:lnTo>
                  <a:lnTo>
                    <a:pt x="60" y="0"/>
                  </a:lnTo>
                  <a:lnTo>
                    <a:pt x="60" y="60"/>
                  </a:lnTo>
                  <a:lnTo>
                    <a:pt x="0" y="60"/>
                  </a:lnTo>
                  <a:lnTo>
                    <a:pt x="0" y="88"/>
                  </a:lnTo>
                  <a:lnTo>
                    <a:pt x="60" y="88"/>
                  </a:lnTo>
                  <a:lnTo>
                    <a:pt x="60" y="142"/>
                  </a:lnTo>
                  <a:lnTo>
                    <a:pt x="90" y="142"/>
                  </a:lnTo>
                  <a:lnTo>
                    <a:pt x="90" y="88"/>
                  </a:lnTo>
                  <a:lnTo>
                    <a:pt x="146" y="88"/>
                  </a:lnTo>
                  <a:lnTo>
                    <a:pt x="146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  <p:bldP spid="120" grpId="0"/>
      <p:bldP spid="121" grpId="0"/>
      <p:bldP spid="122" grpId="0"/>
      <p:bldP spid="123" grpId="0"/>
      <p:bldP spid="132" grpId="0"/>
      <p:bldP spid="133" grpId="0"/>
      <p:bldP spid="134" grpId="0"/>
      <p:bldP spid="109" grpId="0" bldLvl="0" animBg="1"/>
      <p:bldP spid="1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0" name="TextBox 42"/>
          <p:cNvSpPr txBox="1"/>
          <p:nvPr/>
        </p:nvSpPr>
        <p:spPr>
          <a:xfrm>
            <a:off x="1315404" y="822143"/>
            <a:ext cx="30152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子进程内存消耗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srgbClr val="B11C1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12" name="Group 53"/>
          <p:cNvGrpSpPr/>
          <p:nvPr/>
        </p:nvGrpSpPr>
        <p:grpSpPr>
          <a:xfrm>
            <a:off x="816928" y="745539"/>
            <a:ext cx="333375" cy="422275"/>
            <a:chOff x="14168438" y="5678488"/>
            <a:chExt cx="666750" cy="844550"/>
          </a:xfrm>
          <a:solidFill>
            <a:srgbClr val="B11C16"/>
          </a:solidFill>
        </p:grpSpPr>
        <p:sp>
          <p:nvSpPr>
            <p:cNvPr id="113" name="Freeform 60"/>
            <p:cNvSpPr/>
            <p:nvPr/>
          </p:nvSpPr>
          <p:spPr bwMode="auto">
            <a:xfrm>
              <a:off x="14168438" y="5872163"/>
              <a:ext cx="561975" cy="650875"/>
            </a:xfrm>
            <a:custGeom>
              <a:avLst/>
              <a:gdLst>
                <a:gd name="T0" fmla="*/ 352 w 354"/>
                <a:gd name="T1" fmla="*/ 226 h 410"/>
                <a:gd name="T2" fmla="*/ 338 w 354"/>
                <a:gd name="T3" fmla="*/ 186 h 410"/>
                <a:gd name="T4" fmla="*/ 334 w 354"/>
                <a:gd name="T5" fmla="*/ 170 h 410"/>
                <a:gd name="T6" fmla="*/ 334 w 354"/>
                <a:gd name="T7" fmla="*/ 162 h 410"/>
                <a:gd name="T8" fmla="*/ 336 w 354"/>
                <a:gd name="T9" fmla="*/ 156 h 410"/>
                <a:gd name="T10" fmla="*/ 336 w 354"/>
                <a:gd name="T11" fmla="*/ 148 h 410"/>
                <a:gd name="T12" fmla="*/ 314 w 354"/>
                <a:gd name="T13" fmla="*/ 90 h 410"/>
                <a:gd name="T14" fmla="*/ 312 w 354"/>
                <a:gd name="T15" fmla="*/ 84 h 410"/>
                <a:gd name="T16" fmla="*/ 320 w 354"/>
                <a:gd name="T17" fmla="*/ 78 h 410"/>
                <a:gd name="T18" fmla="*/ 306 w 354"/>
                <a:gd name="T19" fmla="*/ 56 h 410"/>
                <a:gd name="T20" fmla="*/ 288 w 354"/>
                <a:gd name="T21" fmla="*/ 38 h 410"/>
                <a:gd name="T22" fmla="*/ 296 w 354"/>
                <a:gd name="T23" fmla="*/ 34 h 410"/>
                <a:gd name="T24" fmla="*/ 296 w 354"/>
                <a:gd name="T25" fmla="*/ 34 h 410"/>
                <a:gd name="T26" fmla="*/ 274 w 354"/>
                <a:gd name="T27" fmla="*/ 20 h 410"/>
                <a:gd name="T28" fmla="*/ 234 w 354"/>
                <a:gd name="T29" fmla="*/ 6 h 410"/>
                <a:gd name="T30" fmla="*/ 194 w 354"/>
                <a:gd name="T31" fmla="*/ 0 h 410"/>
                <a:gd name="T32" fmla="*/ 190 w 354"/>
                <a:gd name="T33" fmla="*/ 0 h 410"/>
                <a:gd name="T34" fmla="*/ 172 w 354"/>
                <a:gd name="T35" fmla="*/ 0 h 410"/>
                <a:gd name="T36" fmla="*/ 156 w 354"/>
                <a:gd name="T37" fmla="*/ 0 h 410"/>
                <a:gd name="T38" fmla="*/ 132 w 354"/>
                <a:gd name="T39" fmla="*/ 4 h 410"/>
                <a:gd name="T40" fmla="*/ 86 w 354"/>
                <a:gd name="T41" fmla="*/ 20 h 410"/>
                <a:gd name="T42" fmla="*/ 66 w 354"/>
                <a:gd name="T43" fmla="*/ 30 h 410"/>
                <a:gd name="T44" fmla="*/ 36 w 354"/>
                <a:gd name="T45" fmla="*/ 58 h 410"/>
                <a:gd name="T46" fmla="*/ 14 w 354"/>
                <a:gd name="T47" fmla="*/ 92 h 410"/>
                <a:gd name="T48" fmla="*/ 8 w 354"/>
                <a:gd name="T49" fmla="*/ 104 h 410"/>
                <a:gd name="T50" fmla="*/ 2 w 354"/>
                <a:gd name="T51" fmla="*/ 128 h 410"/>
                <a:gd name="T52" fmla="*/ 0 w 354"/>
                <a:gd name="T53" fmla="*/ 142 h 410"/>
                <a:gd name="T54" fmla="*/ 0 w 354"/>
                <a:gd name="T55" fmla="*/ 144 h 410"/>
                <a:gd name="T56" fmla="*/ 0 w 354"/>
                <a:gd name="T57" fmla="*/ 160 h 410"/>
                <a:gd name="T58" fmla="*/ 4 w 354"/>
                <a:gd name="T59" fmla="*/ 186 h 410"/>
                <a:gd name="T60" fmla="*/ 12 w 354"/>
                <a:gd name="T61" fmla="*/ 210 h 410"/>
                <a:gd name="T62" fmla="*/ 16 w 354"/>
                <a:gd name="T63" fmla="*/ 218 h 410"/>
                <a:gd name="T64" fmla="*/ 26 w 354"/>
                <a:gd name="T65" fmla="*/ 232 h 410"/>
                <a:gd name="T66" fmla="*/ 54 w 354"/>
                <a:gd name="T67" fmla="*/ 274 h 410"/>
                <a:gd name="T68" fmla="*/ 66 w 354"/>
                <a:gd name="T69" fmla="*/ 290 h 410"/>
                <a:gd name="T70" fmla="*/ 84 w 354"/>
                <a:gd name="T71" fmla="*/ 326 h 410"/>
                <a:gd name="T72" fmla="*/ 88 w 354"/>
                <a:gd name="T73" fmla="*/ 346 h 410"/>
                <a:gd name="T74" fmla="*/ 92 w 354"/>
                <a:gd name="T75" fmla="*/ 366 h 410"/>
                <a:gd name="T76" fmla="*/ 92 w 354"/>
                <a:gd name="T77" fmla="*/ 404 h 410"/>
                <a:gd name="T78" fmla="*/ 92 w 354"/>
                <a:gd name="T79" fmla="*/ 410 h 410"/>
                <a:gd name="T80" fmla="*/ 268 w 354"/>
                <a:gd name="T81" fmla="*/ 410 h 410"/>
                <a:gd name="T82" fmla="*/ 268 w 354"/>
                <a:gd name="T83" fmla="*/ 406 h 410"/>
                <a:gd name="T84" fmla="*/ 270 w 354"/>
                <a:gd name="T85" fmla="*/ 362 h 410"/>
                <a:gd name="T86" fmla="*/ 272 w 354"/>
                <a:gd name="T87" fmla="*/ 350 h 410"/>
                <a:gd name="T88" fmla="*/ 280 w 354"/>
                <a:gd name="T89" fmla="*/ 340 h 410"/>
                <a:gd name="T90" fmla="*/ 290 w 354"/>
                <a:gd name="T91" fmla="*/ 338 h 410"/>
                <a:gd name="T92" fmla="*/ 302 w 354"/>
                <a:gd name="T93" fmla="*/ 338 h 410"/>
                <a:gd name="T94" fmla="*/ 314 w 354"/>
                <a:gd name="T95" fmla="*/ 340 h 410"/>
                <a:gd name="T96" fmla="*/ 328 w 354"/>
                <a:gd name="T97" fmla="*/ 338 h 410"/>
                <a:gd name="T98" fmla="*/ 336 w 354"/>
                <a:gd name="T99" fmla="*/ 326 h 410"/>
                <a:gd name="T100" fmla="*/ 336 w 354"/>
                <a:gd name="T101" fmla="*/ 318 h 410"/>
                <a:gd name="T102" fmla="*/ 336 w 354"/>
                <a:gd name="T103" fmla="*/ 312 h 410"/>
                <a:gd name="T104" fmla="*/ 338 w 354"/>
                <a:gd name="T105" fmla="*/ 304 h 410"/>
                <a:gd name="T106" fmla="*/ 342 w 354"/>
                <a:gd name="T107" fmla="*/ 294 h 410"/>
                <a:gd name="T108" fmla="*/ 334 w 354"/>
                <a:gd name="T109" fmla="*/ 284 h 410"/>
                <a:gd name="T110" fmla="*/ 334 w 354"/>
                <a:gd name="T111" fmla="*/ 282 h 410"/>
                <a:gd name="T112" fmla="*/ 340 w 354"/>
                <a:gd name="T113" fmla="*/ 278 h 410"/>
                <a:gd name="T114" fmla="*/ 344 w 354"/>
                <a:gd name="T115" fmla="*/ 266 h 410"/>
                <a:gd name="T116" fmla="*/ 340 w 354"/>
                <a:gd name="T117" fmla="*/ 246 h 410"/>
                <a:gd name="T118" fmla="*/ 340 w 354"/>
                <a:gd name="T119" fmla="*/ 242 h 410"/>
                <a:gd name="T120" fmla="*/ 342 w 354"/>
                <a:gd name="T121" fmla="*/ 242 h 410"/>
                <a:gd name="T122" fmla="*/ 350 w 354"/>
                <a:gd name="T123" fmla="*/ 238 h 410"/>
                <a:gd name="T124" fmla="*/ 352 w 354"/>
                <a:gd name="T125" fmla="*/ 226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4" h="410">
                  <a:moveTo>
                    <a:pt x="352" y="226"/>
                  </a:moveTo>
                  <a:lnTo>
                    <a:pt x="352" y="226"/>
                  </a:lnTo>
                  <a:lnTo>
                    <a:pt x="338" y="186"/>
                  </a:lnTo>
                  <a:lnTo>
                    <a:pt x="338" y="186"/>
                  </a:lnTo>
                  <a:lnTo>
                    <a:pt x="334" y="170"/>
                  </a:lnTo>
                  <a:lnTo>
                    <a:pt x="334" y="170"/>
                  </a:lnTo>
                  <a:lnTo>
                    <a:pt x="334" y="166"/>
                  </a:lnTo>
                  <a:lnTo>
                    <a:pt x="334" y="162"/>
                  </a:lnTo>
                  <a:lnTo>
                    <a:pt x="334" y="162"/>
                  </a:lnTo>
                  <a:lnTo>
                    <a:pt x="336" y="156"/>
                  </a:lnTo>
                  <a:lnTo>
                    <a:pt x="336" y="148"/>
                  </a:lnTo>
                  <a:lnTo>
                    <a:pt x="336" y="148"/>
                  </a:lnTo>
                  <a:lnTo>
                    <a:pt x="326" y="118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20" y="78"/>
                  </a:lnTo>
                  <a:lnTo>
                    <a:pt x="320" y="78"/>
                  </a:lnTo>
                  <a:lnTo>
                    <a:pt x="306" y="56"/>
                  </a:lnTo>
                  <a:lnTo>
                    <a:pt x="298" y="46"/>
                  </a:lnTo>
                  <a:lnTo>
                    <a:pt x="288" y="38"/>
                  </a:lnTo>
                  <a:lnTo>
                    <a:pt x="288" y="38"/>
                  </a:lnTo>
                  <a:lnTo>
                    <a:pt x="296" y="34"/>
                  </a:lnTo>
                  <a:lnTo>
                    <a:pt x="296" y="34"/>
                  </a:lnTo>
                  <a:lnTo>
                    <a:pt x="296" y="34"/>
                  </a:lnTo>
                  <a:lnTo>
                    <a:pt x="274" y="20"/>
                  </a:lnTo>
                  <a:lnTo>
                    <a:pt x="274" y="20"/>
                  </a:lnTo>
                  <a:lnTo>
                    <a:pt x="254" y="12"/>
                  </a:lnTo>
                  <a:lnTo>
                    <a:pt x="234" y="6"/>
                  </a:lnTo>
                  <a:lnTo>
                    <a:pt x="214" y="2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190" y="0"/>
                  </a:lnTo>
                  <a:lnTo>
                    <a:pt x="190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32" y="4"/>
                  </a:lnTo>
                  <a:lnTo>
                    <a:pt x="110" y="10"/>
                  </a:lnTo>
                  <a:lnTo>
                    <a:pt x="86" y="20"/>
                  </a:lnTo>
                  <a:lnTo>
                    <a:pt x="66" y="30"/>
                  </a:lnTo>
                  <a:lnTo>
                    <a:pt x="66" y="30"/>
                  </a:lnTo>
                  <a:lnTo>
                    <a:pt x="48" y="44"/>
                  </a:lnTo>
                  <a:lnTo>
                    <a:pt x="36" y="58"/>
                  </a:lnTo>
                  <a:lnTo>
                    <a:pt x="24" y="74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8" y="104"/>
                  </a:lnTo>
                  <a:lnTo>
                    <a:pt x="4" y="116"/>
                  </a:lnTo>
                  <a:lnTo>
                    <a:pt x="2" y="128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4" y="186"/>
                  </a:lnTo>
                  <a:lnTo>
                    <a:pt x="4" y="186"/>
                  </a:lnTo>
                  <a:lnTo>
                    <a:pt x="8" y="202"/>
                  </a:lnTo>
                  <a:lnTo>
                    <a:pt x="12" y="210"/>
                  </a:lnTo>
                  <a:lnTo>
                    <a:pt x="16" y="218"/>
                  </a:lnTo>
                  <a:lnTo>
                    <a:pt x="16" y="218"/>
                  </a:lnTo>
                  <a:lnTo>
                    <a:pt x="26" y="232"/>
                  </a:lnTo>
                  <a:lnTo>
                    <a:pt x="26" y="232"/>
                  </a:lnTo>
                  <a:lnTo>
                    <a:pt x="38" y="254"/>
                  </a:lnTo>
                  <a:lnTo>
                    <a:pt x="54" y="274"/>
                  </a:lnTo>
                  <a:lnTo>
                    <a:pt x="54" y="274"/>
                  </a:lnTo>
                  <a:lnTo>
                    <a:pt x="66" y="290"/>
                  </a:lnTo>
                  <a:lnTo>
                    <a:pt x="76" y="308"/>
                  </a:lnTo>
                  <a:lnTo>
                    <a:pt x="84" y="326"/>
                  </a:lnTo>
                  <a:lnTo>
                    <a:pt x="88" y="346"/>
                  </a:lnTo>
                  <a:lnTo>
                    <a:pt x="88" y="346"/>
                  </a:lnTo>
                  <a:lnTo>
                    <a:pt x="92" y="366"/>
                  </a:lnTo>
                  <a:lnTo>
                    <a:pt x="92" y="366"/>
                  </a:lnTo>
                  <a:lnTo>
                    <a:pt x="92" y="404"/>
                  </a:lnTo>
                  <a:lnTo>
                    <a:pt x="92" y="404"/>
                  </a:lnTo>
                  <a:lnTo>
                    <a:pt x="92" y="410"/>
                  </a:lnTo>
                  <a:lnTo>
                    <a:pt x="92" y="410"/>
                  </a:lnTo>
                  <a:lnTo>
                    <a:pt x="268" y="410"/>
                  </a:lnTo>
                  <a:lnTo>
                    <a:pt x="268" y="410"/>
                  </a:lnTo>
                  <a:lnTo>
                    <a:pt x="268" y="406"/>
                  </a:lnTo>
                  <a:lnTo>
                    <a:pt x="268" y="406"/>
                  </a:lnTo>
                  <a:lnTo>
                    <a:pt x="270" y="362"/>
                  </a:lnTo>
                  <a:lnTo>
                    <a:pt x="270" y="362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74" y="344"/>
                  </a:lnTo>
                  <a:lnTo>
                    <a:pt x="280" y="340"/>
                  </a:lnTo>
                  <a:lnTo>
                    <a:pt x="280" y="340"/>
                  </a:lnTo>
                  <a:lnTo>
                    <a:pt x="290" y="338"/>
                  </a:lnTo>
                  <a:lnTo>
                    <a:pt x="302" y="338"/>
                  </a:lnTo>
                  <a:lnTo>
                    <a:pt x="302" y="338"/>
                  </a:lnTo>
                  <a:lnTo>
                    <a:pt x="314" y="340"/>
                  </a:lnTo>
                  <a:lnTo>
                    <a:pt x="314" y="340"/>
                  </a:lnTo>
                  <a:lnTo>
                    <a:pt x="320" y="340"/>
                  </a:lnTo>
                  <a:lnTo>
                    <a:pt x="328" y="338"/>
                  </a:lnTo>
                  <a:lnTo>
                    <a:pt x="334" y="332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12"/>
                  </a:lnTo>
                  <a:lnTo>
                    <a:pt x="338" y="304"/>
                  </a:lnTo>
                  <a:lnTo>
                    <a:pt x="338" y="304"/>
                  </a:lnTo>
                  <a:lnTo>
                    <a:pt x="342" y="298"/>
                  </a:lnTo>
                  <a:lnTo>
                    <a:pt x="342" y="294"/>
                  </a:lnTo>
                  <a:lnTo>
                    <a:pt x="340" y="288"/>
                  </a:lnTo>
                  <a:lnTo>
                    <a:pt x="334" y="284"/>
                  </a:lnTo>
                  <a:lnTo>
                    <a:pt x="334" y="282"/>
                  </a:lnTo>
                  <a:lnTo>
                    <a:pt x="334" y="282"/>
                  </a:lnTo>
                  <a:lnTo>
                    <a:pt x="340" y="278"/>
                  </a:lnTo>
                  <a:lnTo>
                    <a:pt x="340" y="278"/>
                  </a:lnTo>
                  <a:lnTo>
                    <a:pt x="344" y="272"/>
                  </a:lnTo>
                  <a:lnTo>
                    <a:pt x="344" y="266"/>
                  </a:lnTo>
                  <a:lnTo>
                    <a:pt x="344" y="266"/>
                  </a:lnTo>
                  <a:lnTo>
                    <a:pt x="340" y="246"/>
                  </a:lnTo>
                  <a:lnTo>
                    <a:pt x="340" y="246"/>
                  </a:lnTo>
                  <a:lnTo>
                    <a:pt x="340" y="242"/>
                  </a:lnTo>
                  <a:lnTo>
                    <a:pt x="342" y="242"/>
                  </a:lnTo>
                  <a:lnTo>
                    <a:pt x="342" y="242"/>
                  </a:lnTo>
                  <a:lnTo>
                    <a:pt x="350" y="238"/>
                  </a:lnTo>
                  <a:lnTo>
                    <a:pt x="350" y="238"/>
                  </a:lnTo>
                  <a:lnTo>
                    <a:pt x="354" y="234"/>
                  </a:lnTo>
                  <a:lnTo>
                    <a:pt x="352" y="226"/>
                  </a:lnTo>
                  <a:lnTo>
                    <a:pt x="352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4" name="Freeform 68"/>
            <p:cNvSpPr/>
            <p:nvPr/>
          </p:nvSpPr>
          <p:spPr bwMode="auto">
            <a:xfrm>
              <a:off x="14603413" y="5678488"/>
              <a:ext cx="231775" cy="225425"/>
            </a:xfrm>
            <a:custGeom>
              <a:avLst/>
              <a:gdLst>
                <a:gd name="T0" fmla="*/ 146 w 146"/>
                <a:gd name="T1" fmla="*/ 60 h 142"/>
                <a:gd name="T2" fmla="*/ 90 w 146"/>
                <a:gd name="T3" fmla="*/ 60 h 142"/>
                <a:gd name="T4" fmla="*/ 90 w 146"/>
                <a:gd name="T5" fmla="*/ 0 h 142"/>
                <a:gd name="T6" fmla="*/ 60 w 146"/>
                <a:gd name="T7" fmla="*/ 0 h 142"/>
                <a:gd name="T8" fmla="*/ 60 w 146"/>
                <a:gd name="T9" fmla="*/ 60 h 142"/>
                <a:gd name="T10" fmla="*/ 0 w 146"/>
                <a:gd name="T11" fmla="*/ 60 h 142"/>
                <a:gd name="T12" fmla="*/ 0 w 146"/>
                <a:gd name="T13" fmla="*/ 88 h 142"/>
                <a:gd name="T14" fmla="*/ 60 w 146"/>
                <a:gd name="T15" fmla="*/ 88 h 142"/>
                <a:gd name="T16" fmla="*/ 60 w 146"/>
                <a:gd name="T17" fmla="*/ 142 h 142"/>
                <a:gd name="T18" fmla="*/ 90 w 146"/>
                <a:gd name="T19" fmla="*/ 142 h 142"/>
                <a:gd name="T20" fmla="*/ 90 w 146"/>
                <a:gd name="T21" fmla="*/ 88 h 142"/>
                <a:gd name="T22" fmla="*/ 146 w 146"/>
                <a:gd name="T23" fmla="*/ 88 h 142"/>
                <a:gd name="T24" fmla="*/ 146 w 146"/>
                <a:gd name="T25" fmla="*/ 6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6" h="142">
                  <a:moveTo>
                    <a:pt x="146" y="60"/>
                  </a:moveTo>
                  <a:lnTo>
                    <a:pt x="90" y="60"/>
                  </a:lnTo>
                  <a:lnTo>
                    <a:pt x="90" y="0"/>
                  </a:lnTo>
                  <a:lnTo>
                    <a:pt x="60" y="0"/>
                  </a:lnTo>
                  <a:lnTo>
                    <a:pt x="60" y="60"/>
                  </a:lnTo>
                  <a:lnTo>
                    <a:pt x="0" y="60"/>
                  </a:lnTo>
                  <a:lnTo>
                    <a:pt x="0" y="88"/>
                  </a:lnTo>
                  <a:lnTo>
                    <a:pt x="60" y="88"/>
                  </a:lnTo>
                  <a:lnTo>
                    <a:pt x="60" y="142"/>
                  </a:lnTo>
                  <a:lnTo>
                    <a:pt x="90" y="142"/>
                  </a:lnTo>
                  <a:lnTo>
                    <a:pt x="90" y="88"/>
                  </a:lnTo>
                  <a:lnTo>
                    <a:pt x="146" y="88"/>
                  </a:lnTo>
                  <a:lnTo>
                    <a:pt x="146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" name="TextBox 42"/>
          <p:cNvSpPr txBox="1"/>
          <p:nvPr/>
        </p:nvSpPr>
        <p:spPr>
          <a:xfrm>
            <a:off x="1315404" y="1991178"/>
            <a:ext cx="30152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内存回收策略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srgbClr val="B11C1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" name="Group 53"/>
          <p:cNvGrpSpPr/>
          <p:nvPr/>
        </p:nvGrpSpPr>
        <p:grpSpPr>
          <a:xfrm>
            <a:off x="816928" y="1914574"/>
            <a:ext cx="333375" cy="422275"/>
            <a:chOff x="14168438" y="5678488"/>
            <a:chExt cx="666750" cy="844550"/>
          </a:xfrm>
          <a:solidFill>
            <a:srgbClr val="B11C16"/>
          </a:solidFill>
        </p:grpSpPr>
        <p:sp>
          <p:nvSpPr>
            <p:cNvPr id="4" name="Freeform 60"/>
            <p:cNvSpPr/>
            <p:nvPr/>
          </p:nvSpPr>
          <p:spPr bwMode="auto">
            <a:xfrm>
              <a:off x="14168438" y="5872163"/>
              <a:ext cx="561975" cy="650875"/>
            </a:xfrm>
            <a:custGeom>
              <a:avLst/>
              <a:gdLst>
                <a:gd name="T0" fmla="*/ 352 w 354"/>
                <a:gd name="T1" fmla="*/ 226 h 410"/>
                <a:gd name="T2" fmla="*/ 338 w 354"/>
                <a:gd name="T3" fmla="*/ 186 h 410"/>
                <a:gd name="T4" fmla="*/ 334 w 354"/>
                <a:gd name="T5" fmla="*/ 170 h 410"/>
                <a:gd name="T6" fmla="*/ 334 w 354"/>
                <a:gd name="T7" fmla="*/ 162 h 410"/>
                <a:gd name="T8" fmla="*/ 336 w 354"/>
                <a:gd name="T9" fmla="*/ 156 h 410"/>
                <a:gd name="T10" fmla="*/ 336 w 354"/>
                <a:gd name="T11" fmla="*/ 148 h 410"/>
                <a:gd name="T12" fmla="*/ 314 w 354"/>
                <a:gd name="T13" fmla="*/ 90 h 410"/>
                <a:gd name="T14" fmla="*/ 312 w 354"/>
                <a:gd name="T15" fmla="*/ 84 h 410"/>
                <a:gd name="T16" fmla="*/ 320 w 354"/>
                <a:gd name="T17" fmla="*/ 78 h 410"/>
                <a:gd name="T18" fmla="*/ 306 w 354"/>
                <a:gd name="T19" fmla="*/ 56 h 410"/>
                <a:gd name="T20" fmla="*/ 288 w 354"/>
                <a:gd name="T21" fmla="*/ 38 h 410"/>
                <a:gd name="T22" fmla="*/ 296 w 354"/>
                <a:gd name="T23" fmla="*/ 34 h 410"/>
                <a:gd name="T24" fmla="*/ 296 w 354"/>
                <a:gd name="T25" fmla="*/ 34 h 410"/>
                <a:gd name="T26" fmla="*/ 274 w 354"/>
                <a:gd name="T27" fmla="*/ 20 h 410"/>
                <a:gd name="T28" fmla="*/ 234 w 354"/>
                <a:gd name="T29" fmla="*/ 6 h 410"/>
                <a:gd name="T30" fmla="*/ 194 w 354"/>
                <a:gd name="T31" fmla="*/ 0 h 410"/>
                <a:gd name="T32" fmla="*/ 190 w 354"/>
                <a:gd name="T33" fmla="*/ 0 h 410"/>
                <a:gd name="T34" fmla="*/ 172 w 354"/>
                <a:gd name="T35" fmla="*/ 0 h 410"/>
                <a:gd name="T36" fmla="*/ 156 w 354"/>
                <a:gd name="T37" fmla="*/ 0 h 410"/>
                <a:gd name="T38" fmla="*/ 132 w 354"/>
                <a:gd name="T39" fmla="*/ 4 h 410"/>
                <a:gd name="T40" fmla="*/ 86 w 354"/>
                <a:gd name="T41" fmla="*/ 20 h 410"/>
                <a:gd name="T42" fmla="*/ 66 w 354"/>
                <a:gd name="T43" fmla="*/ 30 h 410"/>
                <a:gd name="T44" fmla="*/ 36 w 354"/>
                <a:gd name="T45" fmla="*/ 58 h 410"/>
                <a:gd name="T46" fmla="*/ 14 w 354"/>
                <a:gd name="T47" fmla="*/ 92 h 410"/>
                <a:gd name="T48" fmla="*/ 8 w 354"/>
                <a:gd name="T49" fmla="*/ 104 h 410"/>
                <a:gd name="T50" fmla="*/ 2 w 354"/>
                <a:gd name="T51" fmla="*/ 128 h 410"/>
                <a:gd name="T52" fmla="*/ 0 w 354"/>
                <a:gd name="T53" fmla="*/ 142 h 410"/>
                <a:gd name="T54" fmla="*/ 0 w 354"/>
                <a:gd name="T55" fmla="*/ 144 h 410"/>
                <a:gd name="T56" fmla="*/ 0 w 354"/>
                <a:gd name="T57" fmla="*/ 160 h 410"/>
                <a:gd name="T58" fmla="*/ 4 w 354"/>
                <a:gd name="T59" fmla="*/ 186 h 410"/>
                <a:gd name="T60" fmla="*/ 12 w 354"/>
                <a:gd name="T61" fmla="*/ 210 h 410"/>
                <a:gd name="T62" fmla="*/ 16 w 354"/>
                <a:gd name="T63" fmla="*/ 218 h 410"/>
                <a:gd name="T64" fmla="*/ 26 w 354"/>
                <a:gd name="T65" fmla="*/ 232 h 410"/>
                <a:gd name="T66" fmla="*/ 54 w 354"/>
                <a:gd name="T67" fmla="*/ 274 h 410"/>
                <a:gd name="T68" fmla="*/ 66 w 354"/>
                <a:gd name="T69" fmla="*/ 290 h 410"/>
                <a:gd name="T70" fmla="*/ 84 w 354"/>
                <a:gd name="T71" fmla="*/ 326 h 410"/>
                <a:gd name="T72" fmla="*/ 88 w 354"/>
                <a:gd name="T73" fmla="*/ 346 h 410"/>
                <a:gd name="T74" fmla="*/ 92 w 354"/>
                <a:gd name="T75" fmla="*/ 366 h 410"/>
                <a:gd name="T76" fmla="*/ 92 w 354"/>
                <a:gd name="T77" fmla="*/ 404 h 410"/>
                <a:gd name="T78" fmla="*/ 92 w 354"/>
                <a:gd name="T79" fmla="*/ 410 h 410"/>
                <a:gd name="T80" fmla="*/ 268 w 354"/>
                <a:gd name="T81" fmla="*/ 410 h 410"/>
                <a:gd name="T82" fmla="*/ 268 w 354"/>
                <a:gd name="T83" fmla="*/ 406 h 410"/>
                <a:gd name="T84" fmla="*/ 270 w 354"/>
                <a:gd name="T85" fmla="*/ 362 h 410"/>
                <a:gd name="T86" fmla="*/ 272 w 354"/>
                <a:gd name="T87" fmla="*/ 350 h 410"/>
                <a:gd name="T88" fmla="*/ 280 w 354"/>
                <a:gd name="T89" fmla="*/ 340 h 410"/>
                <a:gd name="T90" fmla="*/ 290 w 354"/>
                <a:gd name="T91" fmla="*/ 338 h 410"/>
                <a:gd name="T92" fmla="*/ 302 w 354"/>
                <a:gd name="T93" fmla="*/ 338 h 410"/>
                <a:gd name="T94" fmla="*/ 314 w 354"/>
                <a:gd name="T95" fmla="*/ 340 h 410"/>
                <a:gd name="T96" fmla="*/ 328 w 354"/>
                <a:gd name="T97" fmla="*/ 338 h 410"/>
                <a:gd name="T98" fmla="*/ 336 w 354"/>
                <a:gd name="T99" fmla="*/ 326 h 410"/>
                <a:gd name="T100" fmla="*/ 336 w 354"/>
                <a:gd name="T101" fmla="*/ 318 h 410"/>
                <a:gd name="T102" fmla="*/ 336 w 354"/>
                <a:gd name="T103" fmla="*/ 312 h 410"/>
                <a:gd name="T104" fmla="*/ 338 w 354"/>
                <a:gd name="T105" fmla="*/ 304 h 410"/>
                <a:gd name="T106" fmla="*/ 342 w 354"/>
                <a:gd name="T107" fmla="*/ 294 h 410"/>
                <a:gd name="T108" fmla="*/ 334 w 354"/>
                <a:gd name="T109" fmla="*/ 284 h 410"/>
                <a:gd name="T110" fmla="*/ 334 w 354"/>
                <a:gd name="T111" fmla="*/ 282 h 410"/>
                <a:gd name="T112" fmla="*/ 340 w 354"/>
                <a:gd name="T113" fmla="*/ 278 h 410"/>
                <a:gd name="T114" fmla="*/ 344 w 354"/>
                <a:gd name="T115" fmla="*/ 266 h 410"/>
                <a:gd name="T116" fmla="*/ 340 w 354"/>
                <a:gd name="T117" fmla="*/ 246 h 410"/>
                <a:gd name="T118" fmla="*/ 340 w 354"/>
                <a:gd name="T119" fmla="*/ 242 h 410"/>
                <a:gd name="T120" fmla="*/ 342 w 354"/>
                <a:gd name="T121" fmla="*/ 242 h 410"/>
                <a:gd name="T122" fmla="*/ 350 w 354"/>
                <a:gd name="T123" fmla="*/ 238 h 410"/>
                <a:gd name="T124" fmla="*/ 352 w 354"/>
                <a:gd name="T125" fmla="*/ 226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4" h="410">
                  <a:moveTo>
                    <a:pt x="352" y="226"/>
                  </a:moveTo>
                  <a:lnTo>
                    <a:pt x="352" y="226"/>
                  </a:lnTo>
                  <a:lnTo>
                    <a:pt x="338" y="186"/>
                  </a:lnTo>
                  <a:lnTo>
                    <a:pt x="338" y="186"/>
                  </a:lnTo>
                  <a:lnTo>
                    <a:pt x="334" y="170"/>
                  </a:lnTo>
                  <a:lnTo>
                    <a:pt x="334" y="170"/>
                  </a:lnTo>
                  <a:lnTo>
                    <a:pt x="334" y="166"/>
                  </a:lnTo>
                  <a:lnTo>
                    <a:pt x="334" y="162"/>
                  </a:lnTo>
                  <a:lnTo>
                    <a:pt x="334" y="162"/>
                  </a:lnTo>
                  <a:lnTo>
                    <a:pt x="336" y="156"/>
                  </a:lnTo>
                  <a:lnTo>
                    <a:pt x="336" y="148"/>
                  </a:lnTo>
                  <a:lnTo>
                    <a:pt x="336" y="148"/>
                  </a:lnTo>
                  <a:lnTo>
                    <a:pt x="326" y="118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20" y="78"/>
                  </a:lnTo>
                  <a:lnTo>
                    <a:pt x="320" y="78"/>
                  </a:lnTo>
                  <a:lnTo>
                    <a:pt x="306" y="56"/>
                  </a:lnTo>
                  <a:lnTo>
                    <a:pt x="298" y="46"/>
                  </a:lnTo>
                  <a:lnTo>
                    <a:pt x="288" y="38"/>
                  </a:lnTo>
                  <a:lnTo>
                    <a:pt x="288" y="38"/>
                  </a:lnTo>
                  <a:lnTo>
                    <a:pt x="296" y="34"/>
                  </a:lnTo>
                  <a:lnTo>
                    <a:pt x="296" y="34"/>
                  </a:lnTo>
                  <a:lnTo>
                    <a:pt x="296" y="34"/>
                  </a:lnTo>
                  <a:lnTo>
                    <a:pt x="274" y="20"/>
                  </a:lnTo>
                  <a:lnTo>
                    <a:pt x="274" y="20"/>
                  </a:lnTo>
                  <a:lnTo>
                    <a:pt x="254" y="12"/>
                  </a:lnTo>
                  <a:lnTo>
                    <a:pt x="234" y="6"/>
                  </a:lnTo>
                  <a:lnTo>
                    <a:pt x="214" y="2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190" y="0"/>
                  </a:lnTo>
                  <a:lnTo>
                    <a:pt x="190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32" y="4"/>
                  </a:lnTo>
                  <a:lnTo>
                    <a:pt x="110" y="10"/>
                  </a:lnTo>
                  <a:lnTo>
                    <a:pt x="86" y="20"/>
                  </a:lnTo>
                  <a:lnTo>
                    <a:pt x="66" y="30"/>
                  </a:lnTo>
                  <a:lnTo>
                    <a:pt x="66" y="30"/>
                  </a:lnTo>
                  <a:lnTo>
                    <a:pt x="48" y="44"/>
                  </a:lnTo>
                  <a:lnTo>
                    <a:pt x="36" y="58"/>
                  </a:lnTo>
                  <a:lnTo>
                    <a:pt x="24" y="74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8" y="104"/>
                  </a:lnTo>
                  <a:lnTo>
                    <a:pt x="4" y="116"/>
                  </a:lnTo>
                  <a:lnTo>
                    <a:pt x="2" y="128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4" y="186"/>
                  </a:lnTo>
                  <a:lnTo>
                    <a:pt x="4" y="186"/>
                  </a:lnTo>
                  <a:lnTo>
                    <a:pt x="8" y="202"/>
                  </a:lnTo>
                  <a:lnTo>
                    <a:pt x="12" y="210"/>
                  </a:lnTo>
                  <a:lnTo>
                    <a:pt x="16" y="218"/>
                  </a:lnTo>
                  <a:lnTo>
                    <a:pt x="16" y="218"/>
                  </a:lnTo>
                  <a:lnTo>
                    <a:pt x="26" y="232"/>
                  </a:lnTo>
                  <a:lnTo>
                    <a:pt x="26" y="232"/>
                  </a:lnTo>
                  <a:lnTo>
                    <a:pt x="38" y="254"/>
                  </a:lnTo>
                  <a:lnTo>
                    <a:pt x="54" y="274"/>
                  </a:lnTo>
                  <a:lnTo>
                    <a:pt x="54" y="274"/>
                  </a:lnTo>
                  <a:lnTo>
                    <a:pt x="66" y="290"/>
                  </a:lnTo>
                  <a:lnTo>
                    <a:pt x="76" y="308"/>
                  </a:lnTo>
                  <a:lnTo>
                    <a:pt x="84" y="326"/>
                  </a:lnTo>
                  <a:lnTo>
                    <a:pt x="88" y="346"/>
                  </a:lnTo>
                  <a:lnTo>
                    <a:pt x="88" y="346"/>
                  </a:lnTo>
                  <a:lnTo>
                    <a:pt x="92" y="366"/>
                  </a:lnTo>
                  <a:lnTo>
                    <a:pt x="92" y="366"/>
                  </a:lnTo>
                  <a:lnTo>
                    <a:pt x="92" y="404"/>
                  </a:lnTo>
                  <a:lnTo>
                    <a:pt x="92" y="404"/>
                  </a:lnTo>
                  <a:lnTo>
                    <a:pt x="92" y="410"/>
                  </a:lnTo>
                  <a:lnTo>
                    <a:pt x="92" y="410"/>
                  </a:lnTo>
                  <a:lnTo>
                    <a:pt x="268" y="410"/>
                  </a:lnTo>
                  <a:lnTo>
                    <a:pt x="268" y="410"/>
                  </a:lnTo>
                  <a:lnTo>
                    <a:pt x="268" y="406"/>
                  </a:lnTo>
                  <a:lnTo>
                    <a:pt x="268" y="406"/>
                  </a:lnTo>
                  <a:lnTo>
                    <a:pt x="270" y="362"/>
                  </a:lnTo>
                  <a:lnTo>
                    <a:pt x="270" y="362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74" y="344"/>
                  </a:lnTo>
                  <a:lnTo>
                    <a:pt x="280" y="340"/>
                  </a:lnTo>
                  <a:lnTo>
                    <a:pt x="280" y="340"/>
                  </a:lnTo>
                  <a:lnTo>
                    <a:pt x="290" y="338"/>
                  </a:lnTo>
                  <a:lnTo>
                    <a:pt x="302" y="338"/>
                  </a:lnTo>
                  <a:lnTo>
                    <a:pt x="302" y="338"/>
                  </a:lnTo>
                  <a:lnTo>
                    <a:pt x="314" y="340"/>
                  </a:lnTo>
                  <a:lnTo>
                    <a:pt x="314" y="340"/>
                  </a:lnTo>
                  <a:lnTo>
                    <a:pt x="320" y="340"/>
                  </a:lnTo>
                  <a:lnTo>
                    <a:pt x="328" y="338"/>
                  </a:lnTo>
                  <a:lnTo>
                    <a:pt x="334" y="332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12"/>
                  </a:lnTo>
                  <a:lnTo>
                    <a:pt x="338" y="304"/>
                  </a:lnTo>
                  <a:lnTo>
                    <a:pt x="338" y="304"/>
                  </a:lnTo>
                  <a:lnTo>
                    <a:pt x="342" y="298"/>
                  </a:lnTo>
                  <a:lnTo>
                    <a:pt x="342" y="294"/>
                  </a:lnTo>
                  <a:lnTo>
                    <a:pt x="340" y="288"/>
                  </a:lnTo>
                  <a:lnTo>
                    <a:pt x="334" y="284"/>
                  </a:lnTo>
                  <a:lnTo>
                    <a:pt x="334" y="282"/>
                  </a:lnTo>
                  <a:lnTo>
                    <a:pt x="334" y="282"/>
                  </a:lnTo>
                  <a:lnTo>
                    <a:pt x="340" y="278"/>
                  </a:lnTo>
                  <a:lnTo>
                    <a:pt x="340" y="278"/>
                  </a:lnTo>
                  <a:lnTo>
                    <a:pt x="344" y="272"/>
                  </a:lnTo>
                  <a:lnTo>
                    <a:pt x="344" y="266"/>
                  </a:lnTo>
                  <a:lnTo>
                    <a:pt x="344" y="266"/>
                  </a:lnTo>
                  <a:lnTo>
                    <a:pt x="340" y="246"/>
                  </a:lnTo>
                  <a:lnTo>
                    <a:pt x="340" y="246"/>
                  </a:lnTo>
                  <a:lnTo>
                    <a:pt x="340" y="242"/>
                  </a:lnTo>
                  <a:lnTo>
                    <a:pt x="342" y="242"/>
                  </a:lnTo>
                  <a:lnTo>
                    <a:pt x="342" y="242"/>
                  </a:lnTo>
                  <a:lnTo>
                    <a:pt x="350" y="238"/>
                  </a:lnTo>
                  <a:lnTo>
                    <a:pt x="350" y="238"/>
                  </a:lnTo>
                  <a:lnTo>
                    <a:pt x="354" y="234"/>
                  </a:lnTo>
                  <a:lnTo>
                    <a:pt x="352" y="226"/>
                  </a:lnTo>
                  <a:lnTo>
                    <a:pt x="352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Freeform 68"/>
            <p:cNvSpPr/>
            <p:nvPr/>
          </p:nvSpPr>
          <p:spPr bwMode="auto">
            <a:xfrm>
              <a:off x="14603413" y="5678488"/>
              <a:ext cx="231775" cy="225425"/>
            </a:xfrm>
            <a:custGeom>
              <a:avLst/>
              <a:gdLst>
                <a:gd name="T0" fmla="*/ 146 w 146"/>
                <a:gd name="T1" fmla="*/ 60 h 142"/>
                <a:gd name="T2" fmla="*/ 90 w 146"/>
                <a:gd name="T3" fmla="*/ 60 h 142"/>
                <a:gd name="T4" fmla="*/ 90 w 146"/>
                <a:gd name="T5" fmla="*/ 0 h 142"/>
                <a:gd name="T6" fmla="*/ 60 w 146"/>
                <a:gd name="T7" fmla="*/ 0 h 142"/>
                <a:gd name="T8" fmla="*/ 60 w 146"/>
                <a:gd name="T9" fmla="*/ 60 h 142"/>
                <a:gd name="T10" fmla="*/ 0 w 146"/>
                <a:gd name="T11" fmla="*/ 60 h 142"/>
                <a:gd name="T12" fmla="*/ 0 w 146"/>
                <a:gd name="T13" fmla="*/ 88 h 142"/>
                <a:gd name="T14" fmla="*/ 60 w 146"/>
                <a:gd name="T15" fmla="*/ 88 h 142"/>
                <a:gd name="T16" fmla="*/ 60 w 146"/>
                <a:gd name="T17" fmla="*/ 142 h 142"/>
                <a:gd name="T18" fmla="*/ 90 w 146"/>
                <a:gd name="T19" fmla="*/ 142 h 142"/>
                <a:gd name="T20" fmla="*/ 90 w 146"/>
                <a:gd name="T21" fmla="*/ 88 h 142"/>
                <a:gd name="T22" fmla="*/ 146 w 146"/>
                <a:gd name="T23" fmla="*/ 88 h 142"/>
                <a:gd name="T24" fmla="*/ 146 w 146"/>
                <a:gd name="T25" fmla="*/ 6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6" h="142">
                  <a:moveTo>
                    <a:pt x="146" y="60"/>
                  </a:moveTo>
                  <a:lnTo>
                    <a:pt x="90" y="60"/>
                  </a:lnTo>
                  <a:lnTo>
                    <a:pt x="90" y="0"/>
                  </a:lnTo>
                  <a:lnTo>
                    <a:pt x="60" y="0"/>
                  </a:lnTo>
                  <a:lnTo>
                    <a:pt x="60" y="60"/>
                  </a:lnTo>
                  <a:lnTo>
                    <a:pt x="0" y="60"/>
                  </a:lnTo>
                  <a:lnTo>
                    <a:pt x="0" y="88"/>
                  </a:lnTo>
                  <a:lnTo>
                    <a:pt x="60" y="88"/>
                  </a:lnTo>
                  <a:lnTo>
                    <a:pt x="60" y="142"/>
                  </a:lnTo>
                  <a:lnTo>
                    <a:pt x="90" y="142"/>
                  </a:lnTo>
                  <a:lnTo>
                    <a:pt x="90" y="88"/>
                  </a:lnTo>
                  <a:lnTo>
                    <a:pt x="146" y="88"/>
                  </a:lnTo>
                  <a:lnTo>
                    <a:pt x="146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aphicFrame>
        <p:nvGraphicFramePr>
          <p:cNvPr id="6" name="表格 5"/>
          <p:cNvGraphicFramePr/>
          <p:nvPr/>
        </p:nvGraphicFramePr>
        <p:xfrm>
          <a:off x="864870" y="2529205"/>
          <a:ext cx="10462260" cy="37509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87420"/>
                <a:gridCol w="1932940"/>
                <a:gridCol w="5041900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删除机制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65760">
                <a:tc rowSpan="2"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达到过期时间的健对象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惰性删除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6576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定时任务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415925">
                <a:tc rowSpan="6"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/>
                        <a:t>内存使用达到</a:t>
                      </a:r>
                      <a:r>
                        <a:rPr lang="en-US" altLang="zh-CN"/>
                        <a:t>maxmemory</a:t>
                      </a:r>
                      <a:r>
                        <a:rPr lang="zh-CN" altLang="en-US"/>
                        <a:t>上限时出发内存溢出控制策略，具体策略受</a:t>
                      </a:r>
                      <a:r>
                        <a:rPr lang="en-US" altLang="zh-CN"/>
                        <a:t>maxmemory-policy</a:t>
                      </a:r>
                      <a:r>
                        <a:rPr lang="zh-CN" altLang="en-US"/>
                        <a:t>参数控制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noeviction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默认</a:t>
                      </a:r>
                      <a:endParaRPr lang="zh-CN" altLang="en-US"/>
                    </a:p>
                  </a:txBody>
                  <a:tcPr/>
                </a:tc>
              </a:tr>
              <a:tr h="436245">
                <a:tc vMerge="1"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volatile-lru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435610">
                <a:tc vMerge="1"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allkeys-lru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435610">
                <a:tc vMerge="1"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allkeys-random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494665">
                <a:tc vMerge="1"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volatile-random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435610">
                <a:tc vMerge="1"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volatile-ttl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42"/>
          <p:cNvSpPr txBox="1"/>
          <p:nvPr/>
        </p:nvSpPr>
        <p:spPr>
          <a:xfrm>
            <a:off x="1241109" y="794838"/>
            <a:ext cx="30152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redisObject</a:t>
            </a: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对象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srgbClr val="B11C1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" name="Group 53"/>
          <p:cNvGrpSpPr/>
          <p:nvPr/>
        </p:nvGrpSpPr>
        <p:grpSpPr>
          <a:xfrm>
            <a:off x="903923" y="697914"/>
            <a:ext cx="333375" cy="422275"/>
            <a:chOff x="14168438" y="5678488"/>
            <a:chExt cx="666750" cy="844550"/>
          </a:xfrm>
          <a:solidFill>
            <a:srgbClr val="B11C16"/>
          </a:solidFill>
        </p:grpSpPr>
        <p:sp>
          <p:nvSpPr>
            <p:cNvPr id="4" name="Freeform 60"/>
            <p:cNvSpPr/>
            <p:nvPr/>
          </p:nvSpPr>
          <p:spPr bwMode="auto">
            <a:xfrm>
              <a:off x="14168438" y="5872163"/>
              <a:ext cx="561975" cy="650875"/>
            </a:xfrm>
            <a:custGeom>
              <a:avLst/>
              <a:gdLst>
                <a:gd name="T0" fmla="*/ 352 w 354"/>
                <a:gd name="T1" fmla="*/ 226 h 410"/>
                <a:gd name="T2" fmla="*/ 338 w 354"/>
                <a:gd name="T3" fmla="*/ 186 h 410"/>
                <a:gd name="T4" fmla="*/ 334 w 354"/>
                <a:gd name="T5" fmla="*/ 170 h 410"/>
                <a:gd name="T6" fmla="*/ 334 w 354"/>
                <a:gd name="T7" fmla="*/ 162 h 410"/>
                <a:gd name="T8" fmla="*/ 336 w 354"/>
                <a:gd name="T9" fmla="*/ 156 h 410"/>
                <a:gd name="T10" fmla="*/ 336 w 354"/>
                <a:gd name="T11" fmla="*/ 148 h 410"/>
                <a:gd name="T12" fmla="*/ 314 w 354"/>
                <a:gd name="T13" fmla="*/ 90 h 410"/>
                <a:gd name="T14" fmla="*/ 312 w 354"/>
                <a:gd name="T15" fmla="*/ 84 h 410"/>
                <a:gd name="T16" fmla="*/ 320 w 354"/>
                <a:gd name="T17" fmla="*/ 78 h 410"/>
                <a:gd name="T18" fmla="*/ 306 w 354"/>
                <a:gd name="T19" fmla="*/ 56 h 410"/>
                <a:gd name="T20" fmla="*/ 288 w 354"/>
                <a:gd name="T21" fmla="*/ 38 h 410"/>
                <a:gd name="T22" fmla="*/ 296 w 354"/>
                <a:gd name="T23" fmla="*/ 34 h 410"/>
                <a:gd name="T24" fmla="*/ 296 w 354"/>
                <a:gd name="T25" fmla="*/ 34 h 410"/>
                <a:gd name="T26" fmla="*/ 274 w 354"/>
                <a:gd name="T27" fmla="*/ 20 h 410"/>
                <a:gd name="T28" fmla="*/ 234 w 354"/>
                <a:gd name="T29" fmla="*/ 6 h 410"/>
                <a:gd name="T30" fmla="*/ 194 w 354"/>
                <a:gd name="T31" fmla="*/ 0 h 410"/>
                <a:gd name="T32" fmla="*/ 190 w 354"/>
                <a:gd name="T33" fmla="*/ 0 h 410"/>
                <a:gd name="T34" fmla="*/ 172 w 354"/>
                <a:gd name="T35" fmla="*/ 0 h 410"/>
                <a:gd name="T36" fmla="*/ 156 w 354"/>
                <a:gd name="T37" fmla="*/ 0 h 410"/>
                <a:gd name="T38" fmla="*/ 132 w 354"/>
                <a:gd name="T39" fmla="*/ 4 h 410"/>
                <a:gd name="T40" fmla="*/ 86 w 354"/>
                <a:gd name="T41" fmla="*/ 20 h 410"/>
                <a:gd name="T42" fmla="*/ 66 w 354"/>
                <a:gd name="T43" fmla="*/ 30 h 410"/>
                <a:gd name="T44" fmla="*/ 36 w 354"/>
                <a:gd name="T45" fmla="*/ 58 h 410"/>
                <a:gd name="T46" fmla="*/ 14 w 354"/>
                <a:gd name="T47" fmla="*/ 92 h 410"/>
                <a:gd name="T48" fmla="*/ 8 w 354"/>
                <a:gd name="T49" fmla="*/ 104 h 410"/>
                <a:gd name="T50" fmla="*/ 2 w 354"/>
                <a:gd name="T51" fmla="*/ 128 h 410"/>
                <a:gd name="T52" fmla="*/ 0 w 354"/>
                <a:gd name="T53" fmla="*/ 142 h 410"/>
                <a:gd name="T54" fmla="*/ 0 w 354"/>
                <a:gd name="T55" fmla="*/ 144 h 410"/>
                <a:gd name="T56" fmla="*/ 0 w 354"/>
                <a:gd name="T57" fmla="*/ 160 h 410"/>
                <a:gd name="T58" fmla="*/ 4 w 354"/>
                <a:gd name="T59" fmla="*/ 186 h 410"/>
                <a:gd name="T60" fmla="*/ 12 w 354"/>
                <a:gd name="T61" fmla="*/ 210 h 410"/>
                <a:gd name="T62" fmla="*/ 16 w 354"/>
                <a:gd name="T63" fmla="*/ 218 h 410"/>
                <a:gd name="T64" fmla="*/ 26 w 354"/>
                <a:gd name="T65" fmla="*/ 232 h 410"/>
                <a:gd name="T66" fmla="*/ 54 w 354"/>
                <a:gd name="T67" fmla="*/ 274 h 410"/>
                <a:gd name="T68" fmla="*/ 66 w 354"/>
                <a:gd name="T69" fmla="*/ 290 h 410"/>
                <a:gd name="T70" fmla="*/ 84 w 354"/>
                <a:gd name="T71" fmla="*/ 326 h 410"/>
                <a:gd name="T72" fmla="*/ 88 w 354"/>
                <a:gd name="T73" fmla="*/ 346 h 410"/>
                <a:gd name="T74" fmla="*/ 92 w 354"/>
                <a:gd name="T75" fmla="*/ 366 h 410"/>
                <a:gd name="T76" fmla="*/ 92 w 354"/>
                <a:gd name="T77" fmla="*/ 404 h 410"/>
                <a:gd name="T78" fmla="*/ 92 w 354"/>
                <a:gd name="T79" fmla="*/ 410 h 410"/>
                <a:gd name="T80" fmla="*/ 268 w 354"/>
                <a:gd name="T81" fmla="*/ 410 h 410"/>
                <a:gd name="T82" fmla="*/ 268 w 354"/>
                <a:gd name="T83" fmla="*/ 406 h 410"/>
                <a:gd name="T84" fmla="*/ 270 w 354"/>
                <a:gd name="T85" fmla="*/ 362 h 410"/>
                <a:gd name="T86" fmla="*/ 272 w 354"/>
                <a:gd name="T87" fmla="*/ 350 h 410"/>
                <a:gd name="T88" fmla="*/ 280 w 354"/>
                <a:gd name="T89" fmla="*/ 340 h 410"/>
                <a:gd name="T90" fmla="*/ 290 w 354"/>
                <a:gd name="T91" fmla="*/ 338 h 410"/>
                <a:gd name="T92" fmla="*/ 302 w 354"/>
                <a:gd name="T93" fmla="*/ 338 h 410"/>
                <a:gd name="T94" fmla="*/ 314 w 354"/>
                <a:gd name="T95" fmla="*/ 340 h 410"/>
                <a:gd name="T96" fmla="*/ 328 w 354"/>
                <a:gd name="T97" fmla="*/ 338 h 410"/>
                <a:gd name="T98" fmla="*/ 336 w 354"/>
                <a:gd name="T99" fmla="*/ 326 h 410"/>
                <a:gd name="T100" fmla="*/ 336 w 354"/>
                <a:gd name="T101" fmla="*/ 318 h 410"/>
                <a:gd name="T102" fmla="*/ 336 w 354"/>
                <a:gd name="T103" fmla="*/ 312 h 410"/>
                <a:gd name="T104" fmla="*/ 338 w 354"/>
                <a:gd name="T105" fmla="*/ 304 h 410"/>
                <a:gd name="T106" fmla="*/ 342 w 354"/>
                <a:gd name="T107" fmla="*/ 294 h 410"/>
                <a:gd name="T108" fmla="*/ 334 w 354"/>
                <a:gd name="T109" fmla="*/ 284 h 410"/>
                <a:gd name="T110" fmla="*/ 334 w 354"/>
                <a:gd name="T111" fmla="*/ 282 h 410"/>
                <a:gd name="T112" fmla="*/ 340 w 354"/>
                <a:gd name="T113" fmla="*/ 278 h 410"/>
                <a:gd name="T114" fmla="*/ 344 w 354"/>
                <a:gd name="T115" fmla="*/ 266 h 410"/>
                <a:gd name="T116" fmla="*/ 340 w 354"/>
                <a:gd name="T117" fmla="*/ 246 h 410"/>
                <a:gd name="T118" fmla="*/ 340 w 354"/>
                <a:gd name="T119" fmla="*/ 242 h 410"/>
                <a:gd name="T120" fmla="*/ 342 w 354"/>
                <a:gd name="T121" fmla="*/ 242 h 410"/>
                <a:gd name="T122" fmla="*/ 350 w 354"/>
                <a:gd name="T123" fmla="*/ 238 h 410"/>
                <a:gd name="T124" fmla="*/ 352 w 354"/>
                <a:gd name="T125" fmla="*/ 226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4" h="410">
                  <a:moveTo>
                    <a:pt x="352" y="226"/>
                  </a:moveTo>
                  <a:lnTo>
                    <a:pt x="352" y="226"/>
                  </a:lnTo>
                  <a:lnTo>
                    <a:pt x="338" y="186"/>
                  </a:lnTo>
                  <a:lnTo>
                    <a:pt x="338" y="186"/>
                  </a:lnTo>
                  <a:lnTo>
                    <a:pt x="334" y="170"/>
                  </a:lnTo>
                  <a:lnTo>
                    <a:pt x="334" y="170"/>
                  </a:lnTo>
                  <a:lnTo>
                    <a:pt x="334" y="166"/>
                  </a:lnTo>
                  <a:lnTo>
                    <a:pt x="334" y="162"/>
                  </a:lnTo>
                  <a:lnTo>
                    <a:pt x="334" y="162"/>
                  </a:lnTo>
                  <a:lnTo>
                    <a:pt x="336" y="156"/>
                  </a:lnTo>
                  <a:lnTo>
                    <a:pt x="336" y="148"/>
                  </a:lnTo>
                  <a:lnTo>
                    <a:pt x="336" y="148"/>
                  </a:lnTo>
                  <a:lnTo>
                    <a:pt x="326" y="118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20" y="78"/>
                  </a:lnTo>
                  <a:lnTo>
                    <a:pt x="320" y="78"/>
                  </a:lnTo>
                  <a:lnTo>
                    <a:pt x="306" y="56"/>
                  </a:lnTo>
                  <a:lnTo>
                    <a:pt x="298" y="46"/>
                  </a:lnTo>
                  <a:lnTo>
                    <a:pt x="288" y="38"/>
                  </a:lnTo>
                  <a:lnTo>
                    <a:pt x="288" y="38"/>
                  </a:lnTo>
                  <a:lnTo>
                    <a:pt x="296" y="34"/>
                  </a:lnTo>
                  <a:lnTo>
                    <a:pt x="296" y="34"/>
                  </a:lnTo>
                  <a:lnTo>
                    <a:pt x="296" y="34"/>
                  </a:lnTo>
                  <a:lnTo>
                    <a:pt x="274" y="20"/>
                  </a:lnTo>
                  <a:lnTo>
                    <a:pt x="274" y="20"/>
                  </a:lnTo>
                  <a:lnTo>
                    <a:pt x="254" y="12"/>
                  </a:lnTo>
                  <a:lnTo>
                    <a:pt x="234" y="6"/>
                  </a:lnTo>
                  <a:lnTo>
                    <a:pt x="214" y="2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190" y="0"/>
                  </a:lnTo>
                  <a:lnTo>
                    <a:pt x="190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32" y="4"/>
                  </a:lnTo>
                  <a:lnTo>
                    <a:pt x="110" y="10"/>
                  </a:lnTo>
                  <a:lnTo>
                    <a:pt x="86" y="20"/>
                  </a:lnTo>
                  <a:lnTo>
                    <a:pt x="66" y="30"/>
                  </a:lnTo>
                  <a:lnTo>
                    <a:pt x="66" y="30"/>
                  </a:lnTo>
                  <a:lnTo>
                    <a:pt x="48" y="44"/>
                  </a:lnTo>
                  <a:lnTo>
                    <a:pt x="36" y="58"/>
                  </a:lnTo>
                  <a:lnTo>
                    <a:pt x="24" y="74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8" y="104"/>
                  </a:lnTo>
                  <a:lnTo>
                    <a:pt x="4" y="116"/>
                  </a:lnTo>
                  <a:lnTo>
                    <a:pt x="2" y="128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4" y="186"/>
                  </a:lnTo>
                  <a:lnTo>
                    <a:pt x="4" y="186"/>
                  </a:lnTo>
                  <a:lnTo>
                    <a:pt x="8" y="202"/>
                  </a:lnTo>
                  <a:lnTo>
                    <a:pt x="12" y="210"/>
                  </a:lnTo>
                  <a:lnTo>
                    <a:pt x="16" y="218"/>
                  </a:lnTo>
                  <a:lnTo>
                    <a:pt x="16" y="218"/>
                  </a:lnTo>
                  <a:lnTo>
                    <a:pt x="26" y="232"/>
                  </a:lnTo>
                  <a:lnTo>
                    <a:pt x="26" y="232"/>
                  </a:lnTo>
                  <a:lnTo>
                    <a:pt x="38" y="254"/>
                  </a:lnTo>
                  <a:lnTo>
                    <a:pt x="54" y="274"/>
                  </a:lnTo>
                  <a:lnTo>
                    <a:pt x="54" y="274"/>
                  </a:lnTo>
                  <a:lnTo>
                    <a:pt x="66" y="290"/>
                  </a:lnTo>
                  <a:lnTo>
                    <a:pt x="76" y="308"/>
                  </a:lnTo>
                  <a:lnTo>
                    <a:pt x="84" y="326"/>
                  </a:lnTo>
                  <a:lnTo>
                    <a:pt x="88" y="346"/>
                  </a:lnTo>
                  <a:lnTo>
                    <a:pt x="88" y="346"/>
                  </a:lnTo>
                  <a:lnTo>
                    <a:pt x="92" y="366"/>
                  </a:lnTo>
                  <a:lnTo>
                    <a:pt x="92" y="366"/>
                  </a:lnTo>
                  <a:lnTo>
                    <a:pt x="92" y="404"/>
                  </a:lnTo>
                  <a:lnTo>
                    <a:pt x="92" y="404"/>
                  </a:lnTo>
                  <a:lnTo>
                    <a:pt x="92" y="410"/>
                  </a:lnTo>
                  <a:lnTo>
                    <a:pt x="92" y="410"/>
                  </a:lnTo>
                  <a:lnTo>
                    <a:pt x="268" y="410"/>
                  </a:lnTo>
                  <a:lnTo>
                    <a:pt x="268" y="410"/>
                  </a:lnTo>
                  <a:lnTo>
                    <a:pt x="268" y="406"/>
                  </a:lnTo>
                  <a:lnTo>
                    <a:pt x="268" y="406"/>
                  </a:lnTo>
                  <a:lnTo>
                    <a:pt x="270" y="362"/>
                  </a:lnTo>
                  <a:lnTo>
                    <a:pt x="270" y="362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74" y="344"/>
                  </a:lnTo>
                  <a:lnTo>
                    <a:pt x="280" y="340"/>
                  </a:lnTo>
                  <a:lnTo>
                    <a:pt x="280" y="340"/>
                  </a:lnTo>
                  <a:lnTo>
                    <a:pt x="290" y="338"/>
                  </a:lnTo>
                  <a:lnTo>
                    <a:pt x="302" y="338"/>
                  </a:lnTo>
                  <a:lnTo>
                    <a:pt x="302" y="338"/>
                  </a:lnTo>
                  <a:lnTo>
                    <a:pt x="314" y="340"/>
                  </a:lnTo>
                  <a:lnTo>
                    <a:pt x="314" y="340"/>
                  </a:lnTo>
                  <a:lnTo>
                    <a:pt x="320" y="340"/>
                  </a:lnTo>
                  <a:lnTo>
                    <a:pt x="328" y="338"/>
                  </a:lnTo>
                  <a:lnTo>
                    <a:pt x="334" y="332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12"/>
                  </a:lnTo>
                  <a:lnTo>
                    <a:pt x="338" y="304"/>
                  </a:lnTo>
                  <a:lnTo>
                    <a:pt x="338" y="304"/>
                  </a:lnTo>
                  <a:lnTo>
                    <a:pt x="342" y="298"/>
                  </a:lnTo>
                  <a:lnTo>
                    <a:pt x="342" y="294"/>
                  </a:lnTo>
                  <a:lnTo>
                    <a:pt x="340" y="288"/>
                  </a:lnTo>
                  <a:lnTo>
                    <a:pt x="334" y="284"/>
                  </a:lnTo>
                  <a:lnTo>
                    <a:pt x="334" y="282"/>
                  </a:lnTo>
                  <a:lnTo>
                    <a:pt x="334" y="282"/>
                  </a:lnTo>
                  <a:lnTo>
                    <a:pt x="340" y="278"/>
                  </a:lnTo>
                  <a:lnTo>
                    <a:pt x="340" y="278"/>
                  </a:lnTo>
                  <a:lnTo>
                    <a:pt x="344" y="272"/>
                  </a:lnTo>
                  <a:lnTo>
                    <a:pt x="344" y="266"/>
                  </a:lnTo>
                  <a:lnTo>
                    <a:pt x="344" y="266"/>
                  </a:lnTo>
                  <a:lnTo>
                    <a:pt x="340" y="246"/>
                  </a:lnTo>
                  <a:lnTo>
                    <a:pt x="340" y="246"/>
                  </a:lnTo>
                  <a:lnTo>
                    <a:pt x="340" y="242"/>
                  </a:lnTo>
                  <a:lnTo>
                    <a:pt x="342" y="242"/>
                  </a:lnTo>
                  <a:lnTo>
                    <a:pt x="342" y="242"/>
                  </a:lnTo>
                  <a:lnTo>
                    <a:pt x="350" y="238"/>
                  </a:lnTo>
                  <a:lnTo>
                    <a:pt x="350" y="238"/>
                  </a:lnTo>
                  <a:lnTo>
                    <a:pt x="354" y="234"/>
                  </a:lnTo>
                  <a:lnTo>
                    <a:pt x="352" y="226"/>
                  </a:lnTo>
                  <a:lnTo>
                    <a:pt x="352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Freeform 68"/>
            <p:cNvSpPr/>
            <p:nvPr/>
          </p:nvSpPr>
          <p:spPr bwMode="auto">
            <a:xfrm>
              <a:off x="14603413" y="5678488"/>
              <a:ext cx="231775" cy="225425"/>
            </a:xfrm>
            <a:custGeom>
              <a:avLst/>
              <a:gdLst>
                <a:gd name="T0" fmla="*/ 146 w 146"/>
                <a:gd name="T1" fmla="*/ 60 h 142"/>
                <a:gd name="T2" fmla="*/ 90 w 146"/>
                <a:gd name="T3" fmla="*/ 60 h 142"/>
                <a:gd name="T4" fmla="*/ 90 w 146"/>
                <a:gd name="T5" fmla="*/ 0 h 142"/>
                <a:gd name="T6" fmla="*/ 60 w 146"/>
                <a:gd name="T7" fmla="*/ 0 h 142"/>
                <a:gd name="T8" fmla="*/ 60 w 146"/>
                <a:gd name="T9" fmla="*/ 60 h 142"/>
                <a:gd name="T10" fmla="*/ 0 w 146"/>
                <a:gd name="T11" fmla="*/ 60 h 142"/>
                <a:gd name="T12" fmla="*/ 0 w 146"/>
                <a:gd name="T13" fmla="*/ 88 h 142"/>
                <a:gd name="T14" fmla="*/ 60 w 146"/>
                <a:gd name="T15" fmla="*/ 88 h 142"/>
                <a:gd name="T16" fmla="*/ 60 w 146"/>
                <a:gd name="T17" fmla="*/ 142 h 142"/>
                <a:gd name="T18" fmla="*/ 90 w 146"/>
                <a:gd name="T19" fmla="*/ 142 h 142"/>
                <a:gd name="T20" fmla="*/ 90 w 146"/>
                <a:gd name="T21" fmla="*/ 88 h 142"/>
                <a:gd name="T22" fmla="*/ 146 w 146"/>
                <a:gd name="T23" fmla="*/ 88 h 142"/>
                <a:gd name="T24" fmla="*/ 146 w 146"/>
                <a:gd name="T25" fmla="*/ 6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6" h="142">
                  <a:moveTo>
                    <a:pt x="146" y="60"/>
                  </a:moveTo>
                  <a:lnTo>
                    <a:pt x="90" y="60"/>
                  </a:lnTo>
                  <a:lnTo>
                    <a:pt x="90" y="0"/>
                  </a:lnTo>
                  <a:lnTo>
                    <a:pt x="60" y="0"/>
                  </a:lnTo>
                  <a:lnTo>
                    <a:pt x="60" y="60"/>
                  </a:lnTo>
                  <a:lnTo>
                    <a:pt x="0" y="60"/>
                  </a:lnTo>
                  <a:lnTo>
                    <a:pt x="0" y="88"/>
                  </a:lnTo>
                  <a:lnTo>
                    <a:pt x="60" y="88"/>
                  </a:lnTo>
                  <a:lnTo>
                    <a:pt x="60" y="142"/>
                  </a:lnTo>
                  <a:lnTo>
                    <a:pt x="90" y="142"/>
                  </a:lnTo>
                  <a:lnTo>
                    <a:pt x="90" y="88"/>
                  </a:lnTo>
                  <a:lnTo>
                    <a:pt x="146" y="88"/>
                  </a:lnTo>
                  <a:lnTo>
                    <a:pt x="146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8" name="对角圆角矩形 27"/>
          <p:cNvSpPr/>
          <p:nvPr/>
        </p:nvSpPr>
        <p:spPr>
          <a:xfrm>
            <a:off x="1666875" y="2188210"/>
            <a:ext cx="2509520" cy="3156585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1911985" y="4080510"/>
            <a:ext cx="205105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int refcount</a:t>
            </a:r>
            <a:endParaRPr lang="en-US"/>
          </a:p>
        </p:txBody>
      </p:sp>
      <p:sp>
        <p:nvSpPr>
          <p:cNvPr id="30" name="文本框 29"/>
          <p:cNvSpPr txBox="1"/>
          <p:nvPr/>
        </p:nvSpPr>
        <p:spPr>
          <a:xfrm>
            <a:off x="1911350" y="4659630"/>
            <a:ext cx="205168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void *ptr</a:t>
            </a:r>
            <a:endParaRPr lang="en-US"/>
          </a:p>
        </p:txBody>
      </p:sp>
      <p:sp>
        <p:nvSpPr>
          <p:cNvPr id="31" name="文本框 30"/>
          <p:cNvSpPr txBox="1"/>
          <p:nvPr/>
        </p:nvSpPr>
        <p:spPr>
          <a:xfrm>
            <a:off x="1911350" y="3510915"/>
            <a:ext cx="205295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 altLang="zh-CN"/>
              <a:t>lru:REDIS_LRU_BITS</a:t>
            </a:r>
            <a:endParaRPr lang="en-US" altLang="zh-CN"/>
          </a:p>
        </p:txBody>
      </p:sp>
      <p:sp>
        <p:nvSpPr>
          <p:cNvPr id="32" name="文本框 31"/>
          <p:cNvSpPr txBox="1"/>
          <p:nvPr/>
        </p:nvSpPr>
        <p:spPr>
          <a:xfrm>
            <a:off x="1911350" y="2933065"/>
            <a:ext cx="205295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encoding:4</a:t>
            </a:r>
            <a:endParaRPr lang="en-US"/>
          </a:p>
        </p:txBody>
      </p:sp>
      <p:sp>
        <p:nvSpPr>
          <p:cNvPr id="33" name="文本框 32"/>
          <p:cNvSpPr txBox="1"/>
          <p:nvPr/>
        </p:nvSpPr>
        <p:spPr>
          <a:xfrm>
            <a:off x="1911350" y="2366645"/>
            <a:ext cx="205232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 altLang="zh-CN"/>
              <a:t>type:4</a:t>
            </a:r>
            <a:endParaRPr lang="en-US" altLang="zh-CN"/>
          </a:p>
        </p:txBody>
      </p:sp>
      <p:cxnSp>
        <p:nvCxnSpPr>
          <p:cNvPr id="7" name="直接箭头连接符 6"/>
          <p:cNvCxnSpPr/>
          <p:nvPr/>
        </p:nvCxnSpPr>
        <p:spPr>
          <a:xfrm>
            <a:off x="4256405" y="2545080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845050" y="2352040"/>
            <a:ext cx="1233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对象类型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>
            <a:off x="4256405" y="3126105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845050" y="2933065"/>
            <a:ext cx="21501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内部编码类型</a:t>
            </a:r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>
            <a:off x="4256405" y="3703955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4845050" y="3510915"/>
            <a:ext cx="21501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LRU</a:t>
            </a:r>
            <a:r>
              <a:rPr lang="zh-CN" altLang="en-US"/>
              <a:t>记时时钟</a:t>
            </a:r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>
            <a:off x="4256405" y="4273550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845050" y="4080510"/>
            <a:ext cx="19570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应用计数器</a:t>
            </a:r>
            <a:endParaRPr lang="zh-CN" altLang="en-US"/>
          </a:p>
        </p:txBody>
      </p:sp>
      <p:cxnSp>
        <p:nvCxnSpPr>
          <p:cNvPr id="17" name="直接箭头连接符 16"/>
          <p:cNvCxnSpPr/>
          <p:nvPr/>
        </p:nvCxnSpPr>
        <p:spPr>
          <a:xfrm>
            <a:off x="4256405" y="4852670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4845050" y="4659630"/>
            <a:ext cx="1233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数据指针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 smtClean="0">
                <a:latin typeface="Agency FB" panose="020B0503020202020204" pitchFamily="34" charset="0"/>
              </a:rPr>
              <a:t>02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>
              <a:defRPr/>
            </a:pPr>
            <a:r>
              <a:rPr lang="zh-CN" altLang="en-US" sz="6000" dirty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数据结构和</a:t>
            </a:r>
            <a:r>
              <a:rPr lang="en-US" altLang="zh-CN" sz="6000" dirty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API</a:t>
            </a:r>
            <a:endParaRPr lang="en-US" altLang="zh-CN" sz="6000" dirty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3176026" y="4350621"/>
            <a:ext cx="5654424" cy="330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zh-CN" altLang="en-US" sz="1200" dirty="0">
                <a:solidFill>
                  <a:srgbClr val="4040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了解</a:t>
            </a:r>
            <a:r>
              <a:rPr lang="en-US" altLang="zh-CN" sz="1200" dirty="0">
                <a:solidFill>
                  <a:srgbClr val="4040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redis </a:t>
            </a:r>
            <a:r>
              <a:rPr lang="zh-CN" altLang="en-US" sz="1200" dirty="0">
                <a:solidFill>
                  <a:srgbClr val="4040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的全局命令、数据结构和内部编码、单线程命令处理机制时十分必要的</a:t>
            </a:r>
            <a:endParaRPr lang="zh-CN" altLang="en-US" sz="1200" dirty="0">
              <a:solidFill>
                <a:srgbClr val="4040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1492885" y="241077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，哈希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Rectangle 8"/>
          <p:cNvSpPr/>
          <p:nvPr/>
        </p:nvSpPr>
        <p:spPr>
          <a:xfrm>
            <a:off x="1492885" y="421989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5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，集合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68445" y="2411095"/>
            <a:ext cx="7510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ym typeface="+mn-ea"/>
              </a:rPr>
              <a:t>2</a:t>
            </a:r>
            <a:endParaRPr lang="en-US"/>
          </a:p>
        </p:txBody>
      </p:sp>
      <p:sp>
        <p:nvSpPr>
          <p:cNvPr id="10" name="Rectangle 8"/>
          <p:cNvSpPr/>
          <p:nvPr/>
        </p:nvSpPr>
        <p:spPr>
          <a:xfrm>
            <a:off x="1492885" y="54895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，预备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Rectangle 8"/>
          <p:cNvSpPr/>
          <p:nvPr/>
        </p:nvSpPr>
        <p:spPr>
          <a:xfrm>
            <a:off x="1492885" y="148240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，字符串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043680" y="543560"/>
            <a:ext cx="7510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redis</a:t>
            </a:r>
            <a:r>
              <a:rPr lang="zh-CN" altLang="en-US">
                <a:sym typeface="+mn-ea"/>
              </a:rPr>
              <a:t>有</a:t>
            </a:r>
            <a:r>
              <a:rPr lang="en-US" altLang="zh-CN">
                <a:sym typeface="+mn-ea"/>
              </a:rPr>
              <a:t>5</a:t>
            </a:r>
            <a:r>
              <a:rPr lang="zh-CN" altLang="en-US">
                <a:sym typeface="+mn-ea"/>
              </a:rPr>
              <a:t>种数据结构，他们键值对中的值，对于健来说有一些通用的命令</a:t>
            </a:r>
            <a:endParaRPr lang="zh-CN" altLang="en-US"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45585" y="1482725"/>
            <a:ext cx="7510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ym typeface="+mn-ea"/>
              </a:rPr>
              <a:t>1</a:t>
            </a:r>
            <a:endParaRPr lang="en-US"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043680" y="4366260"/>
            <a:ext cx="7510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</a:t>
            </a:r>
            <a:endParaRPr lang="en-US" altLang="zh-CN"/>
          </a:p>
        </p:txBody>
      </p:sp>
      <p:sp>
        <p:nvSpPr>
          <p:cNvPr id="3" name="Rectangle 8"/>
          <p:cNvSpPr/>
          <p:nvPr/>
        </p:nvSpPr>
        <p:spPr>
          <a:xfrm>
            <a:off x="1505585" y="331819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，列表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068445" y="3286125"/>
            <a:ext cx="75101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除了列表键之外，发布与订阅、慢查询、监视器等功能也用到了链表，Redis服务器本身还使用了链表来保存多个客户端的状态信息，以及使用链表来构建客户端输出缓冲区。</a:t>
            </a:r>
            <a:endParaRPr lang="en-US" altLang="zh-CN">
              <a:sym typeface="+mn-ea"/>
            </a:endParaRPr>
          </a:p>
        </p:txBody>
      </p:sp>
      <p:sp>
        <p:nvSpPr>
          <p:cNvPr id="4" name="Rectangle 8"/>
          <p:cNvSpPr/>
          <p:nvPr/>
        </p:nvSpPr>
        <p:spPr>
          <a:xfrm>
            <a:off x="1486535" y="512794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6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，有序集合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37330" y="5274310"/>
            <a:ext cx="7510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5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，预备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5030" y="1903095"/>
          <a:ext cx="10414000" cy="3957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7735"/>
                <a:gridCol w="3675380"/>
                <a:gridCol w="1937385"/>
                <a:gridCol w="260350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accent1"/>
                          </a:solidFill>
                        </a:rPr>
                        <a:t>keys *</a:t>
                      </a:r>
                      <a:endParaRPr lang="en-US" altLang="zh-CN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O(n)</a:t>
                      </a:r>
                      <a:r>
                        <a:rPr lang="zh-CN" altLang="en-US"/>
                        <a:t>，查看所有键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rename key new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6502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dbsize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O(1)</a:t>
                      </a:r>
                      <a:r>
                        <a:rPr lang="zh-CN" altLang="en-US"/>
                        <a:t>，键总数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renamenx key new key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新</a:t>
                      </a:r>
                      <a:r>
                        <a:rPr lang="en-US" altLang="zh-CN"/>
                        <a:t>key</a:t>
                      </a:r>
                      <a:r>
                        <a:rPr lang="zh-CN" altLang="en-US"/>
                        <a:t>不存在时才能被修改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exists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r>
                        <a:rPr lang="zh-CN" altLang="en-US" sz="1800">
                          <a:sym typeface="+mn-ea"/>
                        </a:rPr>
                        <a:t>，键是否存在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randomkey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del key [...]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，删除键，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为删除键的个数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expire key seconds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对键添加过期时间，类似还有</a:t>
                      </a:r>
                      <a:r>
                        <a:rPr lang="en-US" altLang="zh-CN"/>
                        <a:t>pexpire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expireat key timestamp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键在秒级时间戳后过期，类似还有</a:t>
                      </a:r>
                      <a:r>
                        <a:rPr lang="en-US" altLang="zh-CN"/>
                        <a:t>pexpireat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ttl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返回键的剩余过期时间，类似还有</a:t>
                      </a:r>
                      <a:r>
                        <a:rPr lang="en-US" altLang="zh-CN"/>
                        <a:t>pttl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persist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清除过期时间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type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返回键对应的值的数据结构类型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object encoding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返回键对应的值的内部编码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5030" y="1534795"/>
            <a:ext cx="4526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全局命令（</a:t>
            </a:r>
            <a:r>
              <a:rPr lang="zh-CN" altLang="en-US">
                <a:sym typeface="+mn-ea"/>
              </a:rPr>
              <a:t>红色字体表示线上禁用，危险）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，预备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75030" y="153479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其他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83615" y="2033905"/>
            <a:ext cx="10132695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set</a:t>
            </a:r>
            <a:r>
              <a:rPr lang="zh-CN" altLang="en-US"/>
              <a:t>命令会清除过期时间</a:t>
            </a:r>
            <a:endParaRPr lang="zh-CN" altLang="en-US"/>
          </a:p>
          <a:p>
            <a:r>
              <a:rPr lang="en-US" altLang="zh-CN"/>
              <a:t>b</a:t>
            </a:r>
            <a:r>
              <a:rPr lang="zh-CN" altLang="en-US"/>
              <a:t>，用</a:t>
            </a:r>
            <a:r>
              <a:rPr lang="en-US" altLang="zh-CN"/>
              <a:t>scan</a:t>
            </a:r>
            <a:r>
              <a:rPr lang="zh-CN" altLang="en-US"/>
              <a:t>等渐进式扫描命令代替</a:t>
            </a:r>
            <a:r>
              <a:rPr lang="en-US" altLang="zh-CN"/>
              <a:t>keys  hgetall</a:t>
            </a:r>
            <a:r>
              <a:rPr lang="zh-CN" altLang="en-US"/>
              <a:t>等命令</a:t>
            </a:r>
            <a:endParaRPr lang="zh-CN" altLang="en-US"/>
          </a:p>
          <a:p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</a:t>
            </a:r>
            <a:r>
              <a:rPr lang="en-US" altLang="zh-CN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flushdb/flushall </a:t>
            </a:r>
            <a:r>
              <a:rPr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线上慎用</a:t>
            </a:r>
            <a:endParaRPr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altLang="zh-CN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，了解每个命令的时间复杂度在开发中很重要，使用时间复杂度较高的命令时需要考虑数据的规模</a:t>
            </a:r>
            <a:endParaRPr lang="zh-CN" altLang="en-US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altLang="zh-CN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move ,dump+restore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migrate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是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种迁移间的方式。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move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基本不用了</a:t>
            </a:r>
            <a:endParaRPr lang="zh-CN" altLang="en-US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altLang="zh-CN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，</a:t>
            </a:r>
            <a:r>
              <a:rPr lang="en-US" altLang="zh-CN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mget  mset  hmget  hmset</a:t>
            </a:r>
            <a:r>
              <a:rPr lang="zh-CN" altLang="en-US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等批量操作能够有效提高命令执行效率，</a:t>
            </a:r>
            <a:endParaRPr lang="zh-CN" altLang="en-US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但需要注意每批次的数量和字节数</a:t>
            </a:r>
            <a:endParaRPr lang="zh-CN" altLang="en-US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704215" y="60610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，预备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45795" y="1616710"/>
            <a:ext cx="2240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数据结构和内部编码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660775" y="3698875"/>
            <a:ext cx="897890" cy="472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key</a:t>
            </a:r>
            <a:endParaRPr lang="en-US" altLang="zh-CN"/>
          </a:p>
        </p:txBody>
      </p:sp>
      <p:sp>
        <p:nvSpPr>
          <p:cNvPr id="8" name="矩形 7"/>
          <p:cNvSpPr/>
          <p:nvPr/>
        </p:nvSpPr>
        <p:spPr>
          <a:xfrm>
            <a:off x="6626225" y="881380"/>
            <a:ext cx="897890" cy="472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string</a:t>
            </a:r>
            <a:endParaRPr lang="en-US" altLang="zh-CN"/>
          </a:p>
        </p:txBody>
      </p:sp>
      <p:sp>
        <p:nvSpPr>
          <p:cNvPr id="9" name="矩形 8"/>
          <p:cNvSpPr/>
          <p:nvPr/>
        </p:nvSpPr>
        <p:spPr>
          <a:xfrm>
            <a:off x="6626225" y="2058670"/>
            <a:ext cx="897890" cy="472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hash</a:t>
            </a:r>
            <a:endParaRPr lang="en-US" altLang="zh-CN"/>
          </a:p>
        </p:txBody>
      </p:sp>
      <p:sp>
        <p:nvSpPr>
          <p:cNvPr id="11" name="矩形 10"/>
          <p:cNvSpPr/>
          <p:nvPr/>
        </p:nvSpPr>
        <p:spPr>
          <a:xfrm>
            <a:off x="6626225" y="3288030"/>
            <a:ext cx="897890" cy="472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list</a:t>
            </a:r>
            <a:endParaRPr lang="en-US" altLang="zh-CN"/>
          </a:p>
        </p:txBody>
      </p:sp>
      <p:sp>
        <p:nvSpPr>
          <p:cNvPr id="12" name="矩形 11"/>
          <p:cNvSpPr/>
          <p:nvPr/>
        </p:nvSpPr>
        <p:spPr>
          <a:xfrm>
            <a:off x="6626225" y="4570095"/>
            <a:ext cx="897890" cy="472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set</a:t>
            </a:r>
            <a:endParaRPr lang="en-US" altLang="zh-CN"/>
          </a:p>
        </p:txBody>
      </p:sp>
      <p:sp>
        <p:nvSpPr>
          <p:cNvPr id="13" name="矩形 12"/>
          <p:cNvSpPr/>
          <p:nvPr/>
        </p:nvSpPr>
        <p:spPr>
          <a:xfrm>
            <a:off x="6626225" y="5538470"/>
            <a:ext cx="897890" cy="472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zset</a:t>
            </a:r>
            <a:endParaRPr lang="en-US" altLang="zh-CN"/>
          </a:p>
        </p:txBody>
      </p:sp>
      <p:sp>
        <p:nvSpPr>
          <p:cNvPr id="14" name="矩形 13"/>
          <p:cNvSpPr/>
          <p:nvPr/>
        </p:nvSpPr>
        <p:spPr>
          <a:xfrm>
            <a:off x="9232265" y="427990"/>
            <a:ext cx="897890" cy="356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raw</a:t>
            </a:r>
            <a:endParaRPr lang="en-US" altLang="zh-CN"/>
          </a:p>
        </p:txBody>
      </p:sp>
      <p:sp>
        <p:nvSpPr>
          <p:cNvPr id="15" name="矩形 14"/>
          <p:cNvSpPr/>
          <p:nvPr/>
        </p:nvSpPr>
        <p:spPr>
          <a:xfrm>
            <a:off x="9232265" y="881380"/>
            <a:ext cx="897890" cy="3467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int</a:t>
            </a:r>
            <a:endParaRPr lang="en-US" altLang="zh-CN"/>
          </a:p>
        </p:txBody>
      </p:sp>
      <p:sp>
        <p:nvSpPr>
          <p:cNvPr id="16" name="矩形 15"/>
          <p:cNvSpPr/>
          <p:nvPr/>
        </p:nvSpPr>
        <p:spPr>
          <a:xfrm>
            <a:off x="9232265" y="1332230"/>
            <a:ext cx="897890" cy="3981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embstr</a:t>
            </a:r>
            <a:endParaRPr lang="en-US" altLang="zh-CN"/>
          </a:p>
        </p:txBody>
      </p:sp>
      <p:sp>
        <p:nvSpPr>
          <p:cNvPr id="17" name="矩形 16"/>
          <p:cNvSpPr/>
          <p:nvPr/>
        </p:nvSpPr>
        <p:spPr>
          <a:xfrm>
            <a:off x="9232265" y="1904365"/>
            <a:ext cx="1235710" cy="337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hashtable</a:t>
            </a:r>
            <a:endParaRPr lang="en-US" altLang="zh-CN"/>
          </a:p>
        </p:txBody>
      </p:sp>
      <p:sp>
        <p:nvSpPr>
          <p:cNvPr id="18" name="矩形 17"/>
          <p:cNvSpPr/>
          <p:nvPr/>
        </p:nvSpPr>
        <p:spPr>
          <a:xfrm>
            <a:off x="9232265" y="2343150"/>
            <a:ext cx="897890" cy="337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ziplist</a:t>
            </a:r>
            <a:endParaRPr lang="en-US" altLang="zh-CN"/>
          </a:p>
        </p:txBody>
      </p:sp>
      <p:sp>
        <p:nvSpPr>
          <p:cNvPr id="19" name="矩形 18"/>
          <p:cNvSpPr/>
          <p:nvPr/>
        </p:nvSpPr>
        <p:spPr>
          <a:xfrm>
            <a:off x="9232265" y="2907030"/>
            <a:ext cx="1236345" cy="335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quicklist</a:t>
            </a:r>
            <a:endParaRPr lang="en-US" altLang="zh-CN"/>
          </a:p>
        </p:txBody>
      </p:sp>
      <p:sp>
        <p:nvSpPr>
          <p:cNvPr id="20" name="矩形 19"/>
          <p:cNvSpPr/>
          <p:nvPr/>
        </p:nvSpPr>
        <p:spPr>
          <a:xfrm>
            <a:off x="9232265" y="3349625"/>
            <a:ext cx="897890" cy="349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ziplist</a:t>
            </a:r>
            <a:endParaRPr lang="en-US" altLang="zh-CN"/>
          </a:p>
        </p:txBody>
      </p:sp>
      <p:sp>
        <p:nvSpPr>
          <p:cNvPr id="21" name="矩形 20"/>
          <p:cNvSpPr/>
          <p:nvPr/>
        </p:nvSpPr>
        <p:spPr>
          <a:xfrm>
            <a:off x="9232265" y="3843655"/>
            <a:ext cx="897890" cy="3276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linklist</a:t>
            </a:r>
            <a:endParaRPr lang="en-US" altLang="zh-CN"/>
          </a:p>
        </p:txBody>
      </p:sp>
      <p:sp>
        <p:nvSpPr>
          <p:cNvPr id="22" name="矩形 21"/>
          <p:cNvSpPr/>
          <p:nvPr/>
        </p:nvSpPr>
        <p:spPr>
          <a:xfrm>
            <a:off x="9232265" y="4434840"/>
            <a:ext cx="1236345" cy="3314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ym typeface="+mn-ea"/>
              </a:rPr>
              <a:t>hashtable</a:t>
            </a:r>
            <a:endParaRPr lang="en-US" altLang="zh-CN"/>
          </a:p>
        </p:txBody>
      </p:sp>
      <p:sp>
        <p:nvSpPr>
          <p:cNvPr id="23" name="矩形 22"/>
          <p:cNvSpPr/>
          <p:nvPr/>
        </p:nvSpPr>
        <p:spPr>
          <a:xfrm>
            <a:off x="9232265" y="4897755"/>
            <a:ext cx="897890" cy="3473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intset</a:t>
            </a:r>
            <a:endParaRPr lang="en-US" altLang="zh-CN"/>
          </a:p>
        </p:txBody>
      </p:sp>
      <p:sp>
        <p:nvSpPr>
          <p:cNvPr id="24" name="矩形 23"/>
          <p:cNvSpPr/>
          <p:nvPr/>
        </p:nvSpPr>
        <p:spPr>
          <a:xfrm>
            <a:off x="9232265" y="5477510"/>
            <a:ext cx="897890" cy="3314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skiplist</a:t>
            </a:r>
            <a:endParaRPr lang="en-US" altLang="zh-CN"/>
          </a:p>
        </p:txBody>
      </p:sp>
      <p:sp>
        <p:nvSpPr>
          <p:cNvPr id="25" name="矩形 24"/>
          <p:cNvSpPr/>
          <p:nvPr/>
        </p:nvSpPr>
        <p:spPr>
          <a:xfrm>
            <a:off x="9232265" y="5940425"/>
            <a:ext cx="897890" cy="3473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ziplist</a:t>
            </a:r>
            <a:endParaRPr lang="en-US" altLang="zh-CN"/>
          </a:p>
        </p:txBody>
      </p:sp>
      <p:cxnSp>
        <p:nvCxnSpPr>
          <p:cNvPr id="26" name="直接箭头连接符 25"/>
          <p:cNvCxnSpPr>
            <a:stCxn id="5" idx="3"/>
            <a:endCxn id="8" idx="1"/>
          </p:cNvCxnSpPr>
          <p:nvPr/>
        </p:nvCxnSpPr>
        <p:spPr>
          <a:xfrm flipV="1">
            <a:off x="4568190" y="1117600"/>
            <a:ext cx="2067560" cy="28174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endCxn id="9" idx="1"/>
          </p:cNvCxnSpPr>
          <p:nvPr/>
        </p:nvCxnSpPr>
        <p:spPr>
          <a:xfrm flipV="1">
            <a:off x="4587875" y="2294890"/>
            <a:ext cx="2047875" cy="16351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endCxn id="11" idx="1"/>
          </p:cNvCxnSpPr>
          <p:nvPr/>
        </p:nvCxnSpPr>
        <p:spPr>
          <a:xfrm flipV="1">
            <a:off x="4587875" y="3524250"/>
            <a:ext cx="2047875" cy="4159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endCxn id="12" idx="1"/>
          </p:cNvCxnSpPr>
          <p:nvPr/>
        </p:nvCxnSpPr>
        <p:spPr>
          <a:xfrm>
            <a:off x="4616450" y="3959225"/>
            <a:ext cx="2019300" cy="8470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endCxn id="13" idx="1"/>
          </p:cNvCxnSpPr>
          <p:nvPr/>
        </p:nvCxnSpPr>
        <p:spPr>
          <a:xfrm>
            <a:off x="4587875" y="3930015"/>
            <a:ext cx="2047875" cy="18446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8" idx="3"/>
            <a:endCxn id="14" idx="1"/>
          </p:cNvCxnSpPr>
          <p:nvPr/>
        </p:nvCxnSpPr>
        <p:spPr>
          <a:xfrm flipV="1">
            <a:off x="7533640" y="606425"/>
            <a:ext cx="1708150" cy="5111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endCxn id="15" idx="1"/>
          </p:cNvCxnSpPr>
          <p:nvPr/>
        </p:nvCxnSpPr>
        <p:spPr>
          <a:xfrm flipV="1">
            <a:off x="7551420" y="1054735"/>
            <a:ext cx="1690370" cy="565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endCxn id="16" idx="1"/>
          </p:cNvCxnSpPr>
          <p:nvPr/>
        </p:nvCxnSpPr>
        <p:spPr>
          <a:xfrm>
            <a:off x="7589520" y="1130935"/>
            <a:ext cx="1652270" cy="4006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9" idx="3"/>
            <a:endCxn id="17" idx="1"/>
          </p:cNvCxnSpPr>
          <p:nvPr/>
        </p:nvCxnSpPr>
        <p:spPr>
          <a:xfrm flipV="1">
            <a:off x="7533640" y="2073275"/>
            <a:ext cx="1708150" cy="2216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endCxn id="18" idx="1"/>
          </p:cNvCxnSpPr>
          <p:nvPr/>
        </p:nvCxnSpPr>
        <p:spPr>
          <a:xfrm>
            <a:off x="7570470" y="2308225"/>
            <a:ext cx="1671320" cy="2038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11" idx="3"/>
            <a:endCxn id="19" idx="1"/>
          </p:cNvCxnSpPr>
          <p:nvPr/>
        </p:nvCxnSpPr>
        <p:spPr>
          <a:xfrm flipV="1">
            <a:off x="7533640" y="3075305"/>
            <a:ext cx="1708150" cy="4489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12" idx="3"/>
            <a:endCxn id="22" idx="1"/>
          </p:cNvCxnSpPr>
          <p:nvPr/>
        </p:nvCxnSpPr>
        <p:spPr>
          <a:xfrm flipV="1">
            <a:off x="7533640" y="4600575"/>
            <a:ext cx="1708150" cy="2057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endCxn id="23" idx="1"/>
          </p:cNvCxnSpPr>
          <p:nvPr/>
        </p:nvCxnSpPr>
        <p:spPr>
          <a:xfrm>
            <a:off x="7570470" y="4827905"/>
            <a:ext cx="1671320" cy="2438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>
            <a:stCxn id="13" idx="3"/>
            <a:endCxn id="24" idx="1"/>
          </p:cNvCxnSpPr>
          <p:nvPr/>
        </p:nvCxnSpPr>
        <p:spPr>
          <a:xfrm flipV="1">
            <a:off x="7533640" y="5643245"/>
            <a:ext cx="1708150" cy="1314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>
            <a:endCxn id="25" idx="1"/>
          </p:cNvCxnSpPr>
          <p:nvPr/>
        </p:nvCxnSpPr>
        <p:spPr>
          <a:xfrm>
            <a:off x="7551420" y="5783580"/>
            <a:ext cx="1690370" cy="3308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645795" y="2127885"/>
            <a:ext cx="4526280" cy="23069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5</a:t>
            </a:r>
            <a:r>
              <a:rPr lang="zh-CN" altLang="en-US"/>
              <a:t>中数据结构只是</a:t>
            </a:r>
            <a:r>
              <a:rPr lang="en-US" altLang="zh-CN"/>
              <a:t>redis</a:t>
            </a:r>
            <a:r>
              <a:rPr lang="zh-CN" altLang="en-US"/>
              <a:t>对外的数据结构，</a:t>
            </a:r>
            <a:endParaRPr lang="zh-CN" altLang="en-US"/>
          </a:p>
          <a:p>
            <a:r>
              <a:rPr lang="zh-CN" altLang="en-US"/>
              <a:t>每种数据结构底层都有多种内部编码实现。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优点：</a:t>
            </a:r>
            <a:endParaRPr lang="zh-CN" altLang="en-US"/>
          </a:p>
          <a:p>
            <a:r>
              <a:rPr lang="zh-CN" altLang="en-US"/>
              <a:t>可以改进内部编码，而对外的数据结构</a:t>
            </a:r>
            <a:endParaRPr lang="zh-CN" altLang="en-US"/>
          </a:p>
          <a:p>
            <a:r>
              <a:rPr lang="zh-CN" altLang="en-US"/>
              <a:t>和命令没有影响；</a:t>
            </a:r>
            <a:endParaRPr lang="zh-CN" altLang="en-US"/>
          </a:p>
          <a:p>
            <a:r>
              <a:rPr lang="zh-CN" altLang="en-US"/>
              <a:t>多种内部编码实现在</a:t>
            </a:r>
            <a:endParaRPr lang="zh-CN" altLang="en-US"/>
          </a:p>
          <a:p>
            <a:r>
              <a:rPr lang="zh-CN" altLang="en-US"/>
              <a:t>不同场景下发挥各自的优势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string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2249805"/>
          <a:ext cx="10414000" cy="381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7735"/>
                <a:gridCol w="2834640"/>
                <a:gridCol w="2266950"/>
                <a:gridCol w="311467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set key val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O(1)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decrbyfloat key n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get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O(1)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mset key val [k v 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为键的个数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mget key [...]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为键的个数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incr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decr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incrby key 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decrby key 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948944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字符串类型时</a:t>
            </a:r>
            <a:r>
              <a:rPr lang="en-US" altLang="zh-CN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redis </a:t>
            </a:r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最基础的数据结构，为其他</a:t>
            </a:r>
            <a:r>
              <a:rPr lang="en-US" altLang="zh-CN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4</a:t>
            </a:r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种数据结构奠定基础。字符串类型的值可以是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字符串、数字（整数，浮点数）、二进制（图片，音频，视频），但最大值不能超过</a:t>
            </a:r>
            <a:r>
              <a:rPr lang="en-US" altLang="zh-CN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512M</a:t>
            </a:r>
            <a:endParaRPr lang="en-US" altLang="zh-CN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string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2249805"/>
          <a:ext cx="6490335" cy="342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4640"/>
                <a:gridCol w="365569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int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8</a:t>
                      </a:r>
                      <a:r>
                        <a:rPr lang="zh-CN" altLang="en-US"/>
                        <a:t>个字节的长整形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embstr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小于等于</a:t>
                      </a:r>
                      <a:r>
                        <a:rPr lang="en-US" altLang="zh-CN"/>
                        <a:t>44</a:t>
                      </a:r>
                      <a:r>
                        <a:rPr lang="zh-CN" altLang="en-US"/>
                        <a:t>个字节的字符串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raw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大于</a:t>
                      </a:r>
                      <a:r>
                        <a:rPr lang="en-US" altLang="zh-CN" sz="1800">
                          <a:sym typeface="+mn-ea"/>
                        </a:rPr>
                        <a:t>44</a:t>
                      </a:r>
                      <a:r>
                        <a:rPr lang="zh-CN" altLang="en-US" sz="1800">
                          <a:sym typeface="+mn-ea"/>
                        </a:rPr>
                        <a:t>个字节的字符串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内部编码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/>
          <p:cNvSpPr txBox="1"/>
          <p:nvPr>
            <p:custDataLst>
              <p:tags r:id="rId1"/>
            </p:custDataLst>
          </p:nvPr>
        </p:nvSpPr>
        <p:spPr>
          <a:xfrm>
            <a:off x="4184040" y="798402"/>
            <a:ext cx="2160290" cy="110799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/>
          <a:p>
            <a:pPr algn="ctr"/>
            <a:r>
              <a:rPr lang="zh-CN" altLang="en-US" sz="7200" dirty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Arial" panose="020B0604020202020204" pitchFamily="34" charset="0"/>
              </a:rPr>
              <a:t>目录</a:t>
            </a:r>
            <a:endParaRPr lang="zh-CN" altLang="en-US" sz="7200" dirty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" name="MH_Others_2"/>
          <p:cNvSpPr txBox="1"/>
          <p:nvPr>
            <p:custDataLst>
              <p:tags r:id="rId2"/>
            </p:custDataLst>
          </p:nvPr>
        </p:nvSpPr>
        <p:spPr>
          <a:xfrm>
            <a:off x="5636500" y="1497966"/>
            <a:ext cx="3225111" cy="27699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/>
          <a:p>
            <a:pPr algn="ctr">
              <a:defRPr/>
            </a:pPr>
            <a:r>
              <a:rPr lang="en-US" altLang="zh-CN" spc="600" dirty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Arial" panose="020B0604020202020204" pitchFamily="34" charset="0"/>
              </a:rPr>
              <a:t>CONTENTS</a:t>
            </a:r>
            <a:endParaRPr lang="zh-CN" altLang="en-US" spc="600" dirty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857482" y="2603387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2800" spc="3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01</a:t>
            </a:r>
            <a:endParaRPr lang="zh-CN" altLang="en-US" sz="2800" spc="3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平行四边形 6"/>
          <p:cNvSpPr/>
          <p:nvPr/>
        </p:nvSpPr>
        <p:spPr>
          <a:xfrm>
            <a:off x="2142921" y="2586757"/>
            <a:ext cx="3217525" cy="61935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defRPr/>
            </a:pPr>
            <a:r>
              <a:rPr lang="zh-CN" altLang="en-US" sz="3200" dirty="0" smtClean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基础</a:t>
            </a:r>
            <a:endParaRPr lang="zh-CN" altLang="en-US" sz="3200" dirty="0" smtClean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8" name="平行四边形 7"/>
          <p:cNvSpPr/>
          <p:nvPr/>
        </p:nvSpPr>
        <p:spPr>
          <a:xfrm>
            <a:off x="791747" y="3863792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平行四边形 8"/>
          <p:cNvSpPr/>
          <p:nvPr/>
        </p:nvSpPr>
        <p:spPr>
          <a:xfrm>
            <a:off x="2077085" y="3847465"/>
            <a:ext cx="3653790" cy="61912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defRPr/>
            </a:pPr>
            <a:r>
              <a:rPr lang="zh-CN" altLang="en-US" sz="3200" dirty="0" smtClean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数据结构和</a:t>
            </a:r>
            <a:r>
              <a:rPr lang="en-US" altLang="zh-CN" sz="3200" dirty="0" smtClean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API</a:t>
            </a:r>
            <a:endParaRPr lang="en-US" altLang="zh-CN" sz="3200" dirty="0" smtClean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6394858" y="2586927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平行四边形 12"/>
          <p:cNvSpPr/>
          <p:nvPr/>
        </p:nvSpPr>
        <p:spPr>
          <a:xfrm>
            <a:off x="7680325" y="2570480"/>
            <a:ext cx="3752215" cy="61912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defRPr/>
            </a:pPr>
            <a:r>
              <a:rPr lang="zh-CN" altLang="en-US" sz="3200" dirty="0" smtClean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阻塞</a:t>
            </a:r>
            <a:endParaRPr lang="zh-CN" altLang="en-US" sz="3200" dirty="0" smtClean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2" name="平行四边形 1"/>
          <p:cNvSpPr/>
          <p:nvPr/>
        </p:nvSpPr>
        <p:spPr>
          <a:xfrm>
            <a:off x="6344058" y="3863912"/>
            <a:ext cx="1351174" cy="619355"/>
          </a:xfrm>
          <a:prstGeom prst="parallelogram">
            <a:avLst>
              <a:gd name="adj" fmla="val 48207"/>
            </a:avLst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宋体" panose="02010600030101010101" pitchFamily="2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7629525" y="3847465"/>
            <a:ext cx="3752215" cy="619125"/>
          </a:xfrm>
          <a:prstGeom prst="parallelogram">
            <a:avLst>
              <a:gd name="adj" fmla="val 48207"/>
            </a:avLst>
          </a:prstGeom>
          <a:noFill/>
          <a:ln w="158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p>
            <a:pPr>
              <a:defRPr/>
            </a:pPr>
            <a:r>
              <a:rPr lang="zh-CN" altLang="en-US" sz="3200" dirty="0" smtClean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+mn-ea"/>
              </a:rPr>
              <a:t>应用示例</a:t>
            </a:r>
            <a:endParaRPr lang="zh-CN" altLang="en-US" sz="3200" dirty="0" smtClean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100"/>
                            </p:stCondLst>
                            <p:childTnLst>
                              <p:par>
                                <p:cTn id="3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100"/>
                            </p:stCondLst>
                            <p:childTnLst>
                              <p:par>
                                <p:cTn id="4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bldLvl="0" animBg="1"/>
      <p:bldP spid="7" grpId="0" bldLvl="0" animBg="1"/>
      <p:bldP spid="8" grpId="0" bldLvl="0" animBg="1"/>
      <p:bldP spid="9" grpId="0" bldLvl="0" animBg="1"/>
      <p:bldP spid="12" grpId="0" bldLvl="0" animBg="1"/>
      <p:bldP spid="13" grpId="0" bldLvl="0" animBg="1"/>
      <p:bldP spid="2" grpId="0" bldLvl="0" animBg="1"/>
      <p:bldP spid="3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对角圆角矩形 5"/>
          <p:cNvSpPr/>
          <p:nvPr/>
        </p:nvSpPr>
        <p:spPr>
          <a:xfrm>
            <a:off x="1788795" y="2313940"/>
            <a:ext cx="1728470" cy="2677795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033270" y="3796030"/>
            <a:ext cx="120205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char flag</a:t>
            </a:r>
            <a:endParaRPr lang="en-US"/>
          </a:p>
        </p:txBody>
      </p:sp>
      <p:sp>
        <p:nvSpPr>
          <p:cNvPr id="19" name="文本框 18"/>
          <p:cNvSpPr txBox="1"/>
          <p:nvPr/>
        </p:nvSpPr>
        <p:spPr>
          <a:xfrm>
            <a:off x="2033270" y="3202940"/>
            <a:ext cx="120205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 altLang="zh-CN"/>
              <a:t>long free</a:t>
            </a:r>
            <a:endParaRPr lang="en-US" altLang="zh-CN"/>
          </a:p>
        </p:txBody>
      </p:sp>
      <p:sp>
        <p:nvSpPr>
          <p:cNvPr id="20" name="文本框 19"/>
          <p:cNvSpPr txBox="1"/>
          <p:nvPr/>
        </p:nvSpPr>
        <p:spPr>
          <a:xfrm>
            <a:off x="2033270" y="2625090"/>
            <a:ext cx="120205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long len</a:t>
            </a:r>
            <a:endParaRPr lang="en-US"/>
          </a:p>
        </p:txBody>
      </p:sp>
      <p:cxnSp>
        <p:nvCxnSpPr>
          <p:cNvPr id="22" name="直接箭头连接符 21"/>
          <p:cNvCxnSpPr/>
          <p:nvPr/>
        </p:nvCxnSpPr>
        <p:spPr>
          <a:xfrm>
            <a:off x="3555365" y="2809240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999230" y="2625090"/>
            <a:ext cx="1233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使用的</a:t>
            </a:r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>
          <a:xfrm>
            <a:off x="3568700" y="3387090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4012565" y="3226435"/>
            <a:ext cx="1108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空闲的</a:t>
            </a:r>
            <a:endParaRPr lang="zh-CN" altLang="en-US"/>
          </a:p>
        </p:txBody>
      </p:sp>
      <p:cxnSp>
        <p:nvCxnSpPr>
          <p:cNvPr id="34" name="直接箭头连接符 33"/>
          <p:cNvCxnSpPr/>
          <p:nvPr/>
        </p:nvCxnSpPr>
        <p:spPr>
          <a:xfrm>
            <a:off x="3559175" y="4513580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4003040" y="4329430"/>
            <a:ext cx="1233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数据</a:t>
            </a:r>
            <a:endParaRPr lang="zh-CN" altLang="en-US"/>
          </a:p>
        </p:txBody>
      </p:sp>
      <p:sp>
        <p:nvSpPr>
          <p:cNvPr id="36" name="TextBox 42"/>
          <p:cNvSpPr txBox="1"/>
          <p:nvPr/>
        </p:nvSpPr>
        <p:spPr>
          <a:xfrm>
            <a:off x="1904684" y="1587953"/>
            <a:ext cx="30152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sdshdr</a:t>
            </a: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对象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srgbClr val="B11C1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51685" y="4329430"/>
            <a:ext cx="120205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char buf[]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3570" y="532130"/>
            <a:ext cx="8790305" cy="341884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6135" y="4319905"/>
            <a:ext cx="7999730" cy="1924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string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2249805"/>
          <a:ext cx="6490335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4640"/>
                <a:gridCol w="365569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缓存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计数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共享</a:t>
                      </a:r>
                      <a:r>
                        <a:rPr lang="en-US" altLang="zh-CN"/>
                        <a:t>session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限速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使用场景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hash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2249805"/>
          <a:ext cx="10414000" cy="342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085"/>
                <a:gridCol w="2574290"/>
                <a:gridCol w="2266950"/>
                <a:gridCol w="311467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hset key filed val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O(1)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hvals key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O(n)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为</a:t>
                      </a:r>
                      <a:r>
                        <a:rPr lang="en-US" altLang="zh-CN" sz="1800">
                          <a:sym typeface="+mn-ea"/>
                        </a:rPr>
                        <a:t>filed</a:t>
                      </a:r>
                      <a:r>
                        <a:rPr lang="zh-CN" altLang="en-US" sz="1800">
                          <a:sym typeface="+mn-ea"/>
                        </a:rPr>
                        <a:t>的个数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hget key filed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O(1)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hsetnx key field val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hdel key filed [filed 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为</a:t>
                      </a:r>
                      <a:r>
                        <a:rPr lang="en-US" altLang="zh-CN" sz="1800">
                          <a:sym typeface="+mn-ea"/>
                        </a:rPr>
                        <a:t>field</a:t>
                      </a:r>
                      <a:r>
                        <a:rPr lang="zh-CN" altLang="en-US" sz="1800">
                          <a:sym typeface="+mn-ea"/>
                        </a:rPr>
                        <a:t>的个数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hincrby key field 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FF0000"/>
                          </a:solidFill>
                        </a:rPr>
                        <a:t>hgetall key</a:t>
                      </a:r>
                      <a:endParaRPr lang="en-US" altLang="zh-CN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O(n)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为</a:t>
                      </a:r>
                      <a:r>
                        <a:rPr lang="en-US" altLang="zh-CN" sz="1800">
                          <a:sym typeface="+mn-ea"/>
                        </a:rPr>
                        <a:t>filed</a:t>
                      </a:r>
                      <a:r>
                        <a:rPr lang="zh-CN" altLang="en-US" sz="1800">
                          <a:sym typeface="+mn-ea"/>
                        </a:rPr>
                        <a:t>的个数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hstrlen key field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hmget key field [field 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为</a:t>
                      </a:r>
                      <a:r>
                        <a:rPr lang="en-US" altLang="zh-CN" sz="1800">
                          <a:sym typeface="+mn-ea"/>
                        </a:rPr>
                        <a:t>field</a:t>
                      </a:r>
                      <a:r>
                        <a:rPr lang="zh-CN" altLang="en-US" sz="1800">
                          <a:sym typeface="+mn-ea"/>
                        </a:rPr>
                        <a:t>的个数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hmset key f v [ f v 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为</a:t>
                      </a:r>
                      <a:r>
                        <a:rPr lang="en-US" altLang="zh-CN" sz="1800">
                          <a:sym typeface="+mn-ea"/>
                        </a:rPr>
                        <a:t>field</a:t>
                      </a:r>
                      <a:r>
                        <a:rPr lang="zh-CN" altLang="en-US" sz="1800">
                          <a:sym typeface="+mn-ea"/>
                        </a:rPr>
                        <a:t>的个数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hexists key field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hkeys key</a:t>
                      </a:r>
                      <a:endParaRPr lang="en-US" altLang="zh-CN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O(n)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为</a:t>
                      </a:r>
                      <a:r>
                        <a:rPr lang="en-US" altLang="zh-CN" sz="1800">
                          <a:sym typeface="+mn-ea"/>
                        </a:rPr>
                        <a:t>filed</a:t>
                      </a:r>
                      <a:r>
                        <a:rPr lang="zh-CN" altLang="en-US" sz="1800">
                          <a:sym typeface="+mn-ea"/>
                        </a:rPr>
                        <a:t>的个数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45218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redis</a:t>
            </a:r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中指的是键值本身又是一个键值对结构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hash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2249805"/>
          <a:ext cx="8565515" cy="2476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6533515"/>
              </a:tblGrid>
              <a:tr h="8255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8255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ziplist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filed</a:t>
                      </a:r>
                      <a:r>
                        <a:rPr lang="zh-CN" altLang="en-US"/>
                        <a:t>个数小于</a:t>
                      </a:r>
                      <a:r>
                        <a:rPr lang="en-US" altLang="zh-CN"/>
                        <a:t>512</a:t>
                      </a:r>
                      <a:r>
                        <a:rPr lang="zh-CN" altLang="en-US"/>
                        <a:t>，并且所有值都小于</a:t>
                      </a:r>
                      <a:r>
                        <a:rPr lang="en-US" altLang="zh-CN"/>
                        <a:t>64</a:t>
                      </a:r>
                      <a:r>
                        <a:rPr lang="zh-CN" altLang="en-US"/>
                        <a:t>字节时，节省内存</a:t>
                      </a:r>
                      <a:endParaRPr lang="zh-CN" altLang="en-US"/>
                    </a:p>
                  </a:txBody>
                  <a:tcPr/>
                </a:tc>
              </a:tr>
              <a:tr h="8255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hashtable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无法满足</a:t>
                      </a:r>
                      <a:r>
                        <a:rPr lang="en-US" altLang="zh-CN"/>
                        <a:t>ziplist</a:t>
                      </a:r>
                      <a:r>
                        <a:rPr lang="zh-CN" altLang="en-US"/>
                        <a:t>条件时，</a:t>
                      </a:r>
                      <a:r>
                        <a:rPr lang="en-US" altLang="zh-CN"/>
                        <a:t>ziplist</a:t>
                      </a:r>
                      <a:r>
                        <a:rPr lang="zh-CN" altLang="en-US"/>
                        <a:t>读写效率会下降，而</a:t>
                      </a:r>
                      <a:r>
                        <a:rPr lang="en-US" altLang="zh-CN"/>
                        <a:t>hashtable </a:t>
                      </a:r>
                      <a:r>
                        <a:rPr lang="zh-CN" altLang="en-US"/>
                        <a:t>的读写时间复杂度为</a:t>
                      </a:r>
                      <a:r>
                        <a:rPr lang="en-US" altLang="zh-CN"/>
                        <a:t>O(1)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内部编码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" name="对角圆角矩形 27"/>
          <p:cNvSpPr/>
          <p:nvPr/>
        </p:nvSpPr>
        <p:spPr>
          <a:xfrm>
            <a:off x="1502410" y="2014855"/>
            <a:ext cx="2509520" cy="4276725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1747520" y="3907155"/>
            <a:ext cx="205105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entry-1</a:t>
            </a:r>
            <a:endParaRPr lang="en-US"/>
          </a:p>
        </p:txBody>
      </p:sp>
      <p:sp>
        <p:nvSpPr>
          <p:cNvPr id="30" name="文本框 29"/>
          <p:cNvSpPr txBox="1"/>
          <p:nvPr/>
        </p:nvSpPr>
        <p:spPr>
          <a:xfrm>
            <a:off x="1731010" y="5711825"/>
            <a:ext cx="205168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zlend</a:t>
            </a:r>
            <a:endParaRPr lang="en-US"/>
          </a:p>
        </p:txBody>
      </p:sp>
      <p:sp>
        <p:nvSpPr>
          <p:cNvPr id="31" name="文本框 30"/>
          <p:cNvSpPr txBox="1"/>
          <p:nvPr/>
        </p:nvSpPr>
        <p:spPr>
          <a:xfrm>
            <a:off x="1746885" y="3337560"/>
            <a:ext cx="205295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 altLang="zh-CN"/>
              <a:t>zllen</a:t>
            </a:r>
            <a:endParaRPr lang="en-US" altLang="zh-CN"/>
          </a:p>
        </p:txBody>
      </p:sp>
      <p:sp>
        <p:nvSpPr>
          <p:cNvPr id="32" name="文本框 31"/>
          <p:cNvSpPr txBox="1"/>
          <p:nvPr/>
        </p:nvSpPr>
        <p:spPr>
          <a:xfrm>
            <a:off x="1746885" y="2759710"/>
            <a:ext cx="205295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zltail</a:t>
            </a:r>
            <a:endParaRPr lang="en-US"/>
          </a:p>
        </p:txBody>
      </p:sp>
      <p:sp>
        <p:nvSpPr>
          <p:cNvPr id="33" name="文本框 32"/>
          <p:cNvSpPr txBox="1"/>
          <p:nvPr/>
        </p:nvSpPr>
        <p:spPr>
          <a:xfrm>
            <a:off x="1746885" y="2193290"/>
            <a:ext cx="205232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 altLang="zh-CN"/>
              <a:t>zlbytes</a:t>
            </a:r>
            <a:endParaRPr lang="en-US" altLang="zh-CN"/>
          </a:p>
        </p:txBody>
      </p:sp>
      <p:cxnSp>
        <p:nvCxnSpPr>
          <p:cNvPr id="7" name="直接箭头连接符 6"/>
          <p:cNvCxnSpPr/>
          <p:nvPr/>
        </p:nvCxnSpPr>
        <p:spPr>
          <a:xfrm>
            <a:off x="4091940" y="2371725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680585" y="2178685"/>
            <a:ext cx="58286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整个列表所占的字节长度，方便重新调整</a:t>
            </a:r>
            <a:r>
              <a:rPr lang="en-US" altLang="zh-CN"/>
              <a:t>zpilist</a:t>
            </a:r>
            <a:r>
              <a:rPr lang="zh-CN" altLang="en-US"/>
              <a:t>空间，</a:t>
            </a:r>
            <a:r>
              <a:rPr lang="en-US" altLang="zh-CN"/>
              <a:t>int-32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>
            <a:off x="4091940" y="2952750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680585" y="2759710"/>
            <a:ext cx="48615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记录距离尾节点的偏移量  </a:t>
            </a:r>
            <a:r>
              <a:rPr lang="en-US" altLang="zh-CN"/>
              <a:t>int-32</a:t>
            </a:r>
            <a:endParaRPr lang="en-US" altLang="zh-CN"/>
          </a:p>
        </p:txBody>
      </p:sp>
      <p:cxnSp>
        <p:nvCxnSpPr>
          <p:cNvPr id="13" name="直接箭头连接符 12"/>
          <p:cNvCxnSpPr/>
          <p:nvPr/>
        </p:nvCxnSpPr>
        <p:spPr>
          <a:xfrm>
            <a:off x="4091940" y="3530600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4680585" y="3337560"/>
            <a:ext cx="4978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节点数量   </a:t>
            </a:r>
            <a:r>
              <a:rPr lang="en-US" altLang="zh-CN"/>
              <a:t>int-16</a:t>
            </a:r>
            <a:endParaRPr lang="en-US" altLang="zh-CN"/>
          </a:p>
        </p:txBody>
      </p:sp>
      <p:cxnSp>
        <p:nvCxnSpPr>
          <p:cNvPr id="15" name="直接箭头连接符 14"/>
          <p:cNvCxnSpPr/>
          <p:nvPr/>
        </p:nvCxnSpPr>
        <p:spPr>
          <a:xfrm>
            <a:off x="4091940" y="4100195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680585" y="3907155"/>
            <a:ext cx="4979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具体的节点，长度根据实际的数据而定</a:t>
            </a:r>
            <a:endParaRPr lang="zh-CN" altLang="en-US"/>
          </a:p>
        </p:txBody>
      </p:sp>
      <p:cxnSp>
        <p:nvCxnSpPr>
          <p:cNvPr id="17" name="直接箭头连接符 16"/>
          <p:cNvCxnSpPr/>
          <p:nvPr/>
        </p:nvCxnSpPr>
        <p:spPr>
          <a:xfrm>
            <a:off x="4091940" y="5895975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4688205" y="5711825"/>
            <a:ext cx="3163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记录列表结尾，一个字节</a:t>
            </a:r>
            <a:endParaRPr lang="zh-CN" altLang="en-US"/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hash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90115" y="1646555"/>
            <a:ext cx="7143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ziplist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1731010" y="4486275"/>
            <a:ext cx="205105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entry-2</a:t>
            </a:r>
            <a:endParaRPr lang="en-US"/>
          </a:p>
        </p:txBody>
      </p:sp>
      <p:sp>
        <p:nvSpPr>
          <p:cNvPr id="4" name="文本框 3"/>
          <p:cNvSpPr txBox="1"/>
          <p:nvPr/>
        </p:nvSpPr>
        <p:spPr>
          <a:xfrm>
            <a:off x="1731010" y="5099050"/>
            <a:ext cx="205105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...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对角圆角矩形 5"/>
          <p:cNvSpPr/>
          <p:nvPr/>
        </p:nvSpPr>
        <p:spPr>
          <a:xfrm>
            <a:off x="1788795" y="2313940"/>
            <a:ext cx="3108325" cy="223012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033270" y="3796030"/>
            <a:ext cx="120205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content</a:t>
            </a:r>
            <a:endParaRPr lang="en-US"/>
          </a:p>
        </p:txBody>
      </p:sp>
      <p:sp>
        <p:nvSpPr>
          <p:cNvPr id="19" name="文本框 18"/>
          <p:cNvSpPr txBox="1"/>
          <p:nvPr/>
        </p:nvSpPr>
        <p:spPr>
          <a:xfrm>
            <a:off x="2033270" y="3202940"/>
            <a:ext cx="120205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 altLang="zh-CN"/>
              <a:t>encoding</a:t>
            </a:r>
            <a:endParaRPr lang="en-US" altLang="zh-CN"/>
          </a:p>
        </p:txBody>
      </p:sp>
      <p:sp>
        <p:nvSpPr>
          <p:cNvPr id="20" name="文本框 19"/>
          <p:cNvSpPr txBox="1"/>
          <p:nvPr/>
        </p:nvSpPr>
        <p:spPr>
          <a:xfrm>
            <a:off x="2033270" y="2625090"/>
            <a:ext cx="258635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/>
              <a:t>prev_entry_bytes_length</a:t>
            </a:r>
            <a:endParaRPr lang="en-US"/>
          </a:p>
        </p:txBody>
      </p:sp>
      <p:cxnSp>
        <p:nvCxnSpPr>
          <p:cNvPr id="22" name="直接箭头连接符 21"/>
          <p:cNvCxnSpPr/>
          <p:nvPr/>
        </p:nvCxnSpPr>
        <p:spPr>
          <a:xfrm>
            <a:off x="5050790" y="2809240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5494655" y="2625090"/>
            <a:ext cx="38874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前一个节点所占的空间，可实现列表反向迭代</a:t>
            </a:r>
            <a:endParaRPr lang="zh-CN" altLang="en-US"/>
          </a:p>
        </p:txBody>
      </p:sp>
      <p:cxnSp>
        <p:nvCxnSpPr>
          <p:cNvPr id="26" name="直接箭头连接符 25"/>
          <p:cNvCxnSpPr/>
          <p:nvPr/>
        </p:nvCxnSpPr>
        <p:spPr>
          <a:xfrm>
            <a:off x="5064125" y="3387090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5507990" y="3226435"/>
            <a:ext cx="48526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当前节点的编码何长度，前两位编码类型，其余位表述数据长度</a:t>
            </a:r>
            <a:endParaRPr lang="zh-CN" altLang="en-US"/>
          </a:p>
        </p:txBody>
      </p:sp>
      <p:cxnSp>
        <p:nvCxnSpPr>
          <p:cNvPr id="34" name="直接箭头连接符 33"/>
          <p:cNvCxnSpPr/>
          <p:nvPr/>
        </p:nvCxnSpPr>
        <p:spPr>
          <a:xfrm>
            <a:off x="5064125" y="3980180"/>
            <a:ext cx="4438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507990" y="3796030"/>
            <a:ext cx="1233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节点的值</a:t>
            </a:r>
            <a:endParaRPr lang="zh-CN" altLang="en-US"/>
          </a:p>
        </p:txBody>
      </p:sp>
      <p:sp>
        <p:nvSpPr>
          <p:cNvPr id="2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hash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68500" y="1945640"/>
            <a:ext cx="1960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ziplist  </a:t>
            </a:r>
            <a:r>
              <a:rPr lang="zh-CN" altLang="en-US"/>
              <a:t>的数据节点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2555" y="895350"/>
            <a:ext cx="6866890" cy="5066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hash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2249805"/>
          <a:ext cx="6490335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4640"/>
                <a:gridCol w="365569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带有属性的数据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比如用户，有姓名，性别，年龄，所在城市等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使用场景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list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89000" y="1985010"/>
          <a:ext cx="10414000" cy="342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085"/>
                <a:gridCol w="2574290"/>
                <a:gridCol w="2266950"/>
                <a:gridCol w="311467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rpush key val [val ...]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为元素的个数，添加命令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sym typeface="+mn-ea"/>
                        </a:rPr>
                        <a:t>rpop key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lpush key val [val 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为元素的个数，添加命令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lpop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linsert key before|after pivoot val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O(n)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为</a:t>
                      </a:r>
                      <a:r>
                        <a:rPr lang="en-US" altLang="zh-CN" sz="1800">
                          <a:sym typeface="+mn-ea"/>
                        </a:rPr>
                        <a:t>piovt</a:t>
                      </a:r>
                      <a:r>
                        <a:rPr lang="zh-CN" altLang="en-US" sz="1800">
                          <a:sym typeface="+mn-ea"/>
                        </a:rPr>
                        <a:t>距离列表头或尾的距离，添加命令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lrem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O(n)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是列表长度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lrange key start end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O(s+n)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sz="1800">
                          <a:sym typeface="+mn-ea"/>
                        </a:rPr>
                        <a:t>s</a:t>
                      </a:r>
                      <a:r>
                        <a:rPr lang="zh-CN" altLang="en-US" sz="1800">
                          <a:sym typeface="+mn-ea"/>
                        </a:rPr>
                        <a:t>是</a:t>
                      </a:r>
                      <a:r>
                        <a:rPr lang="en-US" altLang="zh-CN" sz="1800">
                          <a:sym typeface="+mn-ea"/>
                        </a:rPr>
                        <a:t>start</a:t>
                      </a:r>
                      <a:r>
                        <a:rPr lang="zh-CN" altLang="en-US" sz="1800">
                          <a:sym typeface="+mn-ea"/>
                        </a:rPr>
                        <a:t>偏移量，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是</a:t>
                      </a:r>
                      <a:r>
                        <a:rPr lang="en-US" altLang="zh-CN" sz="1800">
                          <a:sym typeface="+mn-ea"/>
                        </a:rPr>
                        <a:t>start</a:t>
                      </a:r>
                      <a:r>
                        <a:rPr lang="zh-CN" altLang="en-US" sz="1800">
                          <a:sym typeface="+mn-ea"/>
                        </a:rPr>
                        <a:t>到</a:t>
                      </a:r>
                      <a:r>
                        <a:rPr lang="en-US" altLang="zh-CN" sz="1800">
                          <a:sym typeface="+mn-ea"/>
                        </a:rPr>
                        <a:t>end </a:t>
                      </a:r>
                      <a:r>
                        <a:rPr lang="zh-CN" altLang="en-US" sz="1800">
                          <a:sym typeface="+mn-ea"/>
                        </a:rPr>
                        <a:t>的范围，查找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ltrim key start end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O(n)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是要裁剪的元素总数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lindex key index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O(n)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为索引偏移量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lset key index value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O(n)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为索引偏移量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llen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blpop  brpop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77317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列表类型用来存放多个有序的字符串，最多可以存储</a:t>
            </a:r>
            <a:r>
              <a:rPr lang="en-US" altLang="zh-CN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2</a:t>
            </a:r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的</a:t>
            </a:r>
            <a:r>
              <a:rPr lang="en-US" altLang="zh-CN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23</a:t>
            </a:r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次方减</a:t>
            </a:r>
            <a:r>
              <a:rPr lang="en-US" altLang="zh-CN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1</a:t>
            </a:r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个元素。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 smtClean="0">
                <a:latin typeface="Agency FB" panose="020B0503020202020204" pitchFamily="34" charset="0"/>
              </a:rPr>
              <a:t>01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/>
            <a:r>
              <a:rPr lang="zh-CN" altLang="en-US" sz="6000" dirty="0" smtClean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+mn-ea"/>
              </a:rPr>
              <a:t>基础</a:t>
            </a:r>
            <a:endParaRPr lang="zh-CN" altLang="en-US" sz="6000" dirty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  <a:p>
            <a:pPr algn="ctr"/>
            <a:endParaRPr lang="zh-CN" altLang="en-US" sz="6000" b="1" dirty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3176026" y="4350621"/>
            <a:ext cx="5654424" cy="570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zh-CN" altLang="en-US" sz="1200" dirty="0">
                <a:solidFill>
                  <a:srgbClr val="4040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Redis是一个开源的使用ANSI C语言编写、遵守BSD协议、支持网络、可基于内存亦可持久化的日志型、Key-Value数据库，并提供多种语言的API。</a:t>
            </a:r>
            <a:endParaRPr lang="zh-CN" altLang="en-US" sz="1200" dirty="0">
              <a:solidFill>
                <a:srgbClr val="4040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49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14625" y="964565"/>
            <a:ext cx="6762115" cy="24193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255" y="3599815"/>
            <a:ext cx="8047355" cy="2438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201704181559179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1417320"/>
            <a:ext cx="10058400" cy="4023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list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2249805"/>
          <a:ext cx="6490335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4640"/>
                <a:gridCol w="365569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消息队列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lpush + lpop = statck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lpush + rpop = queue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lpush + ltrim = </a:t>
                      </a:r>
                      <a:r>
                        <a:rPr lang="zh-CN" altLang="en-US"/>
                        <a:t>有限集合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lpush + brpop = message queue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文章列表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使用场景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5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set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89000" y="1985010"/>
          <a:ext cx="10414000" cy="342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085"/>
                <a:gridCol w="2574290"/>
                <a:gridCol w="2266950"/>
                <a:gridCol w="311467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sadd key element [...]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为元素的个数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smembers key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为元素的个数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srem key element [...]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为元素的个数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sinter key [key 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O(m*k)k</a:t>
                      </a:r>
                      <a:r>
                        <a:rPr lang="zh-CN" altLang="en-US" sz="1800">
                          <a:sym typeface="+mn-ea"/>
                        </a:rPr>
                        <a:t>是多个集合中元素最少的个数，</a:t>
                      </a:r>
                      <a:r>
                        <a:rPr lang="en-US" altLang="zh-CN" sz="1800">
                          <a:sym typeface="+mn-ea"/>
                        </a:rPr>
                        <a:t>m</a:t>
                      </a:r>
                      <a:r>
                        <a:rPr lang="zh-CN" altLang="en-US" sz="1800">
                          <a:sym typeface="+mn-ea"/>
                        </a:rPr>
                        <a:t>是键的个数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scard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sunion key [key 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是多个集合元素个数之和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sismember key element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sdiff key [key 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是多个集合元素个数之和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srandmember key [count]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O(count)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spop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5897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集合类型用来存放多个字符串，但不允许重复，且无序。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5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set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2249805"/>
          <a:ext cx="8565515" cy="2476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6533515"/>
              </a:tblGrid>
              <a:tr h="8255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8255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intset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几何中元素都是整数，且个数小于</a:t>
                      </a:r>
                      <a:r>
                        <a:rPr lang="en-US" altLang="zh-CN"/>
                        <a:t>512</a:t>
                      </a:r>
                      <a:endParaRPr lang="zh-CN" altLang="en-US"/>
                    </a:p>
                  </a:txBody>
                  <a:tcPr/>
                </a:tc>
              </a:tr>
              <a:tr h="8255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hashtable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无法满足</a:t>
                      </a: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intset</a:t>
                      </a:r>
                      <a:r>
                        <a:rPr lang="zh-CN" altLang="en-US"/>
                        <a:t>条件时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内部编码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5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set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2249805"/>
          <a:ext cx="8565515" cy="330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6533515"/>
              </a:tblGrid>
              <a:tr h="8255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8255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标签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比如关注，给用户添加标签，也要给标签添加用户，这个关系的维护应该在同一个事物内</a:t>
                      </a:r>
                      <a:endParaRPr lang="zh-CN" altLang="en-US"/>
                    </a:p>
                  </a:txBody>
                  <a:tcPr/>
                </a:tc>
              </a:tr>
              <a:tr h="8255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抽奖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spop/srandmember</a:t>
                      </a:r>
                      <a:endParaRPr lang="en-US" altLang="zh-CN"/>
                    </a:p>
                  </a:txBody>
                  <a:tcPr/>
                </a:tc>
              </a:tr>
              <a:tr h="8255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社交需求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sadd + sinter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使用场景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376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6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zset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1808480"/>
          <a:ext cx="10414000" cy="342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085"/>
                <a:gridCol w="2574290"/>
                <a:gridCol w="2266950"/>
                <a:gridCol w="311467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zadd key score member[...]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O(k*log(n))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是添加成员的个数，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是当前集合的元素个数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zrange key start end [withscore]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zrevrange key start end [withscore]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en-US" altLang="zh-CN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O(log(n)+k)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是需要获取的个数，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是当前集合的元素个数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zscore key member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zrangebyscore key min max [withscore]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zrevrangebyscore key min max [withscore]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O(m*k)k</a:t>
                      </a:r>
                      <a:r>
                        <a:rPr lang="zh-CN" altLang="en-US" sz="1800">
                          <a:sym typeface="+mn-ea"/>
                        </a:rPr>
                        <a:t>是多个集合中元素最少的个数，</a:t>
                      </a:r>
                      <a:r>
                        <a:rPr lang="en-US" altLang="zh-CN" sz="1800">
                          <a:sym typeface="+mn-ea"/>
                        </a:rPr>
                        <a:t>m</a:t>
                      </a:r>
                      <a:r>
                        <a:rPr lang="zh-CN" altLang="en-US" sz="1800">
                          <a:sym typeface="+mn-ea"/>
                        </a:rPr>
                        <a:t>是键的个数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zcard key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sunion key [key 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是多个集合元素个数之和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zrank key member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zrevrank key member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O(1)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sdiff key [key 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是多个集合元素个数之和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362710"/>
            <a:ext cx="7040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有序集合保留了集合的不能重复元素特性，不同的是元素可以排序。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3760" y="38385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6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zset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1412875"/>
          <a:ext cx="10414000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8085"/>
                <a:gridCol w="2304415"/>
                <a:gridCol w="2343785"/>
                <a:gridCol w="330771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命令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zrem key member [...]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O(k*log(n))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是删除成员的个数，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是当前集合的元素个数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zcount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O(log(n))   n</a:t>
                      </a:r>
                      <a:r>
                        <a:rPr lang="zh-CN" altLang="en-US" sz="1800">
                          <a:sym typeface="+mn-ea"/>
                        </a:rPr>
                        <a:t>是当前几个元素个数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zincrby key n member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O(log(n))   n</a:t>
                      </a:r>
                      <a:r>
                        <a:rPr lang="zh-CN" altLang="en-US" sz="1800">
                          <a:sym typeface="+mn-ea"/>
                        </a:rPr>
                        <a:t>是当前几个元素个数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zremrangebyscore key min max</a:t>
                      </a:r>
                      <a:endParaRPr lang="en-US" altLang="zh-CN"/>
                    </a:p>
                    <a:p>
                      <a:pPr>
                        <a:buNone/>
                      </a:pP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zremrangebyrank key start end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O(log(n)+k)</a:t>
                      </a:r>
                      <a:r>
                        <a:rPr lang="zh-CN" altLang="en-US" sz="1800">
                          <a:sym typeface="+mn-ea"/>
                        </a:rPr>
                        <a:t>，</a:t>
                      </a:r>
                      <a:r>
                        <a:rPr lang="en-US" altLang="zh-CN" sz="1800">
                          <a:sym typeface="+mn-ea"/>
                        </a:rPr>
                        <a:t>k</a:t>
                      </a:r>
                      <a:r>
                        <a:rPr lang="zh-CN" altLang="en-US" sz="1800">
                          <a:sym typeface="+mn-ea"/>
                        </a:rPr>
                        <a:t>是需要删除的个数，</a:t>
                      </a:r>
                      <a:r>
                        <a:rPr lang="en-US" altLang="zh-CN" sz="1800">
                          <a:sym typeface="+mn-ea"/>
                        </a:rPr>
                        <a:t>n</a:t>
                      </a:r>
                      <a:r>
                        <a:rPr lang="zh-CN" altLang="en-US" sz="1800">
                          <a:sym typeface="+mn-ea"/>
                        </a:rPr>
                        <a:t>是当前集合的元素个数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zinterstore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zunionstore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04457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接上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6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zset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2249805"/>
          <a:ext cx="8565515" cy="2476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6533515"/>
              </a:tblGrid>
              <a:tr h="8255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8255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chemeClr val="tx1"/>
                          </a:solidFill>
                        </a:rPr>
                        <a:t>ziplist</a:t>
                      </a:r>
                      <a:endParaRPr lang="en-US" altLang="zh-CN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几何中元素个数小于</a:t>
                      </a:r>
                      <a:r>
                        <a:rPr lang="en-US" altLang="zh-CN"/>
                        <a:t>128</a:t>
                      </a:r>
                      <a:r>
                        <a:rPr lang="zh-CN" altLang="en-US"/>
                        <a:t>，且长度小于</a:t>
                      </a:r>
                      <a:r>
                        <a:rPr lang="en-US" altLang="zh-CN"/>
                        <a:t>64</a:t>
                      </a:r>
                      <a:endParaRPr lang="en-US" altLang="zh-CN"/>
                    </a:p>
                  </a:txBody>
                  <a:tcPr/>
                </a:tc>
              </a:tr>
              <a:tr h="8255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skiplist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无法满足</a:t>
                      </a:r>
                      <a:r>
                        <a:rPr lang="en-US" altLang="zh-CN" sz="1800">
                          <a:solidFill>
                            <a:schemeClr val="tx1"/>
                          </a:solidFill>
                          <a:sym typeface="+mn-ea"/>
                        </a:rPr>
                        <a:t>intset</a:t>
                      </a:r>
                      <a:r>
                        <a:rPr lang="zh-CN" altLang="en-US"/>
                        <a:t>条件时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内部编码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7330" y="843280"/>
            <a:ext cx="6657340" cy="5171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1492885" y="296322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redis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传输协议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Rectangle 8"/>
          <p:cNvSpPr/>
          <p:nvPr/>
        </p:nvSpPr>
        <p:spPr>
          <a:xfrm>
            <a:off x="1492885" y="477234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5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，内存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043680" y="2957830"/>
            <a:ext cx="75101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RESP</a:t>
            </a:r>
            <a:r>
              <a:rPr lang="zh-CN" altLang="en-US">
                <a:sym typeface="+mn-ea"/>
              </a:rPr>
              <a:t>协议，</a:t>
            </a:r>
            <a:r>
              <a:rPr lang="zh-CN" altLang="en-US"/>
              <a:t>客户端与服务端通信协议基于</a:t>
            </a:r>
            <a:r>
              <a:rPr lang="en-US" altLang="zh-CN"/>
              <a:t>TCP</a:t>
            </a:r>
            <a:r>
              <a:rPr lang="zh-CN" altLang="en-US"/>
              <a:t>协议，简单高效，即能被机器解析，也能被人轻易识别</a:t>
            </a:r>
            <a:endParaRPr lang="zh-CN" altLang="en-US"/>
          </a:p>
        </p:txBody>
      </p:sp>
      <p:sp>
        <p:nvSpPr>
          <p:cNvPr id="10" name="Rectangle 8"/>
          <p:cNvSpPr/>
          <p:nvPr/>
        </p:nvSpPr>
        <p:spPr>
          <a:xfrm>
            <a:off x="1492885" y="110140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redis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特性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Rectangle 8"/>
          <p:cNvSpPr/>
          <p:nvPr/>
        </p:nvSpPr>
        <p:spPr>
          <a:xfrm>
            <a:off x="1492885" y="203485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redis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使用场景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043680" y="1096010"/>
            <a:ext cx="75101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速度快，基于键值对的数据结构服务器，功能丰富，简单稳定，客户端语言多，持久化，主从复制，高可用和分布式</a:t>
            </a:r>
            <a:endParaRPr lang="zh-CN" altLang="en-US"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045585" y="2035175"/>
            <a:ext cx="75101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ym typeface="+mn-ea"/>
              </a:rPr>
              <a:t>缓存，排行榜，计数器，社交网络，消息队列系统等；不是万金油，随着对</a:t>
            </a:r>
            <a:r>
              <a:rPr lang="en-US" altLang="zh-CN">
                <a:sym typeface="+mn-ea"/>
              </a:rPr>
              <a:t>redis</a:t>
            </a:r>
            <a:r>
              <a:rPr lang="zh-CN" altLang="en-US">
                <a:sym typeface="+mn-ea"/>
              </a:rPr>
              <a:t>的了解会更清楚其使用场景</a:t>
            </a:r>
            <a:endParaRPr lang="zh-CN" altLang="en-US"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043680" y="4918710"/>
            <a:ext cx="7510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内存消耗，内存管理，内存优化</a:t>
            </a:r>
            <a:endParaRPr lang="zh-CN" altLang="en-US"/>
          </a:p>
        </p:txBody>
      </p:sp>
      <p:sp>
        <p:nvSpPr>
          <p:cNvPr id="3" name="Rectangle 8"/>
          <p:cNvSpPr/>
          <p:nvPr/>
        </p:nvSpPr>
        <p:spPr>
          <a:xfrm>
            <a:off x="1505585" y="387064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，单线程架构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068445" y="3838575"/>
            <a:ext cx="75101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redis</a:t>
            </a:r>
            <a:r>
              <a:rPr lang="zh-CN" altLang="en-US">
                <a:sym typeface="+mn-ea"/>
              </a:rPr>
              <a:t>使用了单线程架构和</a:t>
            </a:r>
            <a:r>
              <a:rPr lang="en-US" altLang="zh-CN">
                <a:sym typeface="+mn-ea"/>
              </a:rPr>
              <a:t>I/O</a:t>
            </a:r>
            <a:r>
              <a:rPr lang="zh-CN" altLang="en-US">
                <a:sym typeface="+mn-ea"/>
              </a:rPr>
              <a:t>多路复用模型来实现的内存数据库服务，单线程机制是开发和运维使用、理解</a:t>
            </a:r>
            <a:r>
              <a:rPr lang="en-US" altLang="zh-CN">
                <a:sym typeface="+mn-ea"/>
              </a:rPr>
              <a:t>redis </a:t>
            </a:r>
            <a:r>
              <a:rPr lang="zh-CN" altLang="en-US">
                <a:sym typeface="+mn-ea"/>
              </a:rPr>
              <a:t>的核心之一。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04775" y="198503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875030" y="6346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6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zset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873760" y="2249805"/>
          <a:ext cx="8565515" cy="330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6533515"/>
              </a:tblGrid>
              <a:tr h="8255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/>
                </a:tc>
              </a:tr>
              <a:tr h="8255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>
                          <a:solidFill>
                            <a:schemeClr val="tx1"/>
                          </a:solidFill>
                        </a:rPr>
                        <a:t>计算排名</a:t>
                      </a:r>
                      <a:endParaRPr lang="zh-CN" altLang="en-US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73760" y="14973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cs typeface="+mn-ea"/>
                <a:sym typeface="+mn-lt"/>
              </a:rPr>
              <a:t>使用场景</a:t>
            </a:r>
            <a:endParaRPr lang="zh-CN" altLang="en-US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 smtClean="0">
                <a:latin typeface="Agency FB" panose="020B0503020202020204" pitchFamily="34" charset="0"/>
              </a:rPr>
              <a:t>03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>
              <a:defRPr/>
            </a:pPr>
            <a:r>
              <a:rPr lang="zh-CN" altLang="en-US" sz="6000" dirty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阻塞</a:t>
            </a:r>
            <a:endParaRPr lang="zh-CN" altLang="en-US" sz="6000" dirty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3175391" y="4349986"/>
            <a:ext cx="5654424" cy="330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sz="1200" dirty="0">
              <a:solidFill>
                <a:srgbClr val="4040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49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15" grpId="0"/>
      <p:bldP spid="1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85215" y="554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阻塞的原因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154430" y="922655"/>
            <a:ext cx="9652000" cy="563118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pPr algn="l"/>
            <a:r>
              <a:rPr lang="zh-CN" altLang="en-US"/>
              <a:t>内部原因</a:t>
            </a:r>
            <a:endParaRPr lang="zh-CN" altLang="en-US"/>
          </a:p>
          <a:p>
            <a:pPr algn="l"/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api</a:t>
            </a:r>
            <a:r>
              <a:rPr lang="zh-CN" altLang="en-US"/>
              <a:t>或数据结构使用不当</a:t>
            </a:r>
            <a:endParaRPr lang="zh-CN" altLang="en-US"/>
          </a:p>
          <a:p>
            <a:pPr algn="l"/>
            <a:r>
              <a:rPr lang="zh-CN" altLang="en-US"/>
              <a:t>    数据量级较大的情况下使用了时间复杂度较高的</a:t>
            </a:r>
            <a:r>
              <a:rPr lang="en-US" altLang="zh-CN"/>
              <a:t>api</a:t>
            </a:r>
            <a:r>
              <a:rPr lang="zh-CN" altLang="en-US"/>
              <a:t>，比如使用了</a:t>
            </a:r>
            <a:r>
              <a:rPr lang="en-US" altLang="zh-CN"/>
              <a:t>hgetall</a:t>
            </a:r>
            <a:r>
              <a:rPr lang="zh-CN" altLang="en-US"/>
              <a:t>，针对这些情况，需要改为时间复杂度低的</a:t>
            </a:r>
            <a:r>
              <a:rPr lang="en-US" altLang="zh-CN"/>
              <a:t>api</a:t>
            </a:r>
            <a:r>
              <a:rPr lang="zh-CN" altLang="en-US"/>
              <a:t>，或使用</a:t>
            </a:r>
            <a:r>
              <a:rPr lang="en-US" altLang="zh-CN"/>
              <a:t>scan,hscan</a:t>
            </a:r>
            <a:r>
              <a:rPr lang="zh-CN" altLang="en-US"/>
              <a:t>等渐近扫描获取数据；</a:t>
            </a:r>
            <a:r>
              <a:rPr lang="zh-CN" altLang="en-US">
                <a:sym typeface="+mn-ea"/>
              </a:rPr>
              <a:t>在生产环境使用</a:t>
            </a:r>
            <a:r>
              <a:rPr lang="en-US" altLang="zh-CN">
                <a:sym typeface="+mn-ea"/>
              </a:rPr>
              <a:t>keys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monitor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sort</a:t>
            </a:r>
            <a:r>
              <a:rPr lang="zh-CN" altLang="en-US">
                <a:sym typeface="+mn-ea"/>
              </a:rPr>
              <a:t>等，这种情况必须</a:t>
            </a:r>
            <a:r>
              <a:rPr lang="zh-CN" altLang="en-US"/>
              <a:t>生产环境禁用这些危险的命令。</a:t>
            </a:r>
            <a:endParaRPr lang="zh-CN" altLang="en-US"/>
          </a:p>
          <a:p>
            <a:pPr algn="l"/>
            <a:r>
              <a:rPr lang="zh-CN" altLang="en-US"/>
              <a:t>    并发请求高时对</a:t>
            </a:r>
            <a:r>
              <a:rPr lang="en-US" altLang="zh-CN"/>
              <a:t>bigkey</a:t>
            </a:r>
            <a:r>
              <a:rPr lang="zh-CN" altLang="en-US"/>
              <a:t>或热点</a:t>
            </a:r>
            <a:r>
              <a:rPr lang="en-US" altLang="zh-CN"/>
              <a:t>key</a:t>
            </a:r>
            <a:r>
              <a:rPr lang="zh-CN" altLang="en-US"/>
              <a:t>的读写，对于</a:t>
            </a:r>
            <a:r>
              <a:rPr lang="en-US" altLang="zh-CN"/>
              <a:t>bigkey</a:t>
            </a:r>
            <a:r>
              <a:rPr lang="zh-CN" altLang="en-US"/>
              <a:t>可以通过进一步拆分位更小的结构；热点</a:t>
            </a:r>
            <a:r>
              <a:rPr lang="en-US" altLang="zh-CN"/>
              <a:t>key</a:t>
            </a:r>
            <a:r>
              <a:rPr lang="zh-CN" altLang="en-US"/>
              <a:t>简单的处理可以通过存多份数据到不同的</a:t>
            </a:r>
            <a:r>
              <a:rPr lang="en-US" altLang="zh-CN"/>
              <a:t>node</a:t>
            </a:r>
            <a:r>
              <a:rPr lang="zh-CN" altLang="en-US"/>
              <a:t>上，分散压力。</a:t>
            </a:r>
            <a:endParaRPr lang="zh-CN" altLang="en-US"/>
          </a:p>
          <a:p>
            <a:pPr algn="l"/>
            <a:r>
              <a:rPr lang="zh-CN" altLang="en-US"/>
              <a:t>     如果命令执行时间在毫秒级，那么</a:t>
            </a:r>
            <a:r>
              <a:rPr lang="en-US" altLang="zh-CN"/>
              <a:t>QPS</a:t>
            </a:r>
            <a:r>
              <a:rPr lang="zh-CN" altLang="en-US"/>
              <a:t>实际只有每秒</a:t>
            </a:r>
            <a:r>
              <a:rPr lang="en-US" altLang="zh-CN"/>
              <a:t>1000</a:t>
            </a:r>
            <a:r>
              <a:rPr lang="zh-CN" altLang="en-US"/>
              <a:t>左右，对于</a:t>
            </a:r>
            <a:r>
              <a:rPr lang="en-US" altLang="zh-CN"/>
              <a:t>redis</a:t>
            </a:r>
            <a:r>
              <a:rPr lang="zh-CN" altLang="en-US"/>
              <a:t>来说是不足够的。</a:t>
            </a:r>
            <a:endParaRPr lang="zh-CN" altLang="en-US"/>
          </a:p>
          <a:p>
            <a:pPr algn="l"/>
            <a:r>
              <a:rPr lang="en-US" altLang="zh-CN"/>
              <a:t>a</a:t>
            </a:r>
            <a:r>
              <a:rPr lang="zh-CN" altLang="en-US"/>
              <a:t>，如何发现慢查询</a:t>
            </a:r>
            <a:endParaRPr lang="zh-CN" altLang="en-US"/>
          </a:p>
          <a:p>
            <a:pPr algn="l"/>
            <a:r>
              <a:rPr lang="en-US" altLang="zh-CN"/>
              <a:t>slowlog get 10</a:t>
            </a:r>
            <a:endParaRPr lang="en-US" altLang="zh-CN"/>
          </a:p>
          <a:p>
            <a:pPr algn="l"/>
            <a:r>
              <a:rPr lang="zh-CN" altLang="en-US"/>
              <a:t>满查询实际也是一个隐藏的</a:t>
            </a:r>
            <a:r>
              <a:rPr lang="en-US" altLang="zh-CN"/>
              <a:t>redis list</a:t>
            </a:r>
            <a:r>
              <a:rPr lang="zh-CN" altLang="en-US"/>
              <a:t>，默认长度</a:t>
            </a:r>
            <a:r>
              <a:rPr lang="en-US" altLang="zh-CN"/>
              <a:t>128</a:t>
            </a:r>
            <a:r>
              <a:rPr lang="zh-CN" altLang="en-US"/>
              <a:t>，可以通过参数控制，默认是满足执行时间达到</a:t>
            </a:r>
            <a:r>
              <a:rPr lang="en-US" altLang="zh-CN"/>
              <a:t>10ms </a:t>
            </a:r>
            <a:r>
              <a:rPr lang="zh-CN" altLang="en-US"/>
              <a:t>的命令就会记录</a:t>
            </a:r>
            <a:endParaRPr lang="zh-CN" altLang="en-US"/>
          </a:p>
          <a:p>
            <a:pPr algn="l"/>
            <a:r>
              <a:rPr lang="en-US" altLang="zh-CN"/>
              <a:t>b</a:t>
            </a:r>
            <a:r>
              <a:rPr lang="zh-CN" altLang="en-US"/>
              <a:t>，如何找</a:t>
            </a:r>
            <a:r>
              <a:rPr lang="en-US" altLang="zh-CN"/>
              <a:t>bigkey</a:t>
            </a:r>
            <a:endParaRPr lang="en-US" altLang="zh-CN"/>
          </a:p>
          <a:p>
            <a:pPr algn="l"/>
            <a:r>
              <a:rPr lang="en-US" altLang="zh-CN"/>
              <a:t>redis-cli --bigkeys</a:t>
            </a:r>
            <a:endParaRPr lang="en-US" altLang="zh-CN"/>
          </a:p>
          <a:p>
            <a:pPr algn="l"/>
            <a:r>
              <a:rPr lang="zh-CN" altLang="en-US"/>
              <a:t>使用</a:t>
            </a:r>
            <a:r>
              <a:rPr lang="en-US" altLang="zh-CN"/>
              <a:t>scan</a:t>
            </a:r>
            <a:r>
              <a:rPr lang="zh-CN" altLang="en-US"/>
              <a:t>扫描所有</a:t>
            </a:r>
            <a:r>
              <a:rPr lang="en-US" altLang="zh-CN"/>
              <a:t>key</a:t>
            </a:r>
            <a:r>
              <a:rPr lang="zh-CN" altLang="en-US"/>
              <a:t>，统计出最大的</a:t>
            </a:r>
            <a:endParaRPr lang="en-US" altLang="zh-CN"/>
          </a:p>
          <a:p>
            <a:pPr algn="l"/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cpu</a:t>
            </a:r>
            <a:r>
              <a:rPr lang="zh-CN" altLang="en-US"/>
              <a:t>饱和</a:t>
            </a:r>
            <a:endParaRPr lang="zh-CN" altLang="en-US"/>
          </a:p>
          <a:p>
            <a:pPr algn="l"/>
            <a:r>
              <a:rPr lang="en-US" altLang="zh-CN"/>
              <a:t>redis-cli --stat</a:t>
            </a:r>
            <a:endParaRPr lang="en-US" altLang="zh-CN"/>
          </a:p>
          <a:p>
            <a:pPr algn="l"/>
            <a:r>
              <a:rPr lang="zh-CN" altLang="en-US"/>
              <a:t>每秒输出统计状态，连接数几百几千，但是</a:t>
            </a:r>
            <a:r>
              <a:rPr lang="en-US" altLang="zh-CN"/>
              <a:t>cpu</a:t>
            </a:r>
            <a:r>
              <a:rPr lang="zh-CN" altLang="en-US"/>
              <a:t>接近饱和，那就是很不正常，可能就是使用了时间复杂度高的命令</a:t>
            </a:r>
            <a:endParaRPr lang="zh-CN" altLang="en-US"/>
          </a:p>
          <a:p>
            <a:pPr algn="l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256665" y="68770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阻塞的原因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383030" y="1246505"/>
            <a:ext cx="9652000" cy="313817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pPr algn="l"/>
            <a:r>
              <a:rPr lang="zh-CN" altLang="en-US"/>
              <a:t>内部原因</a:t>
            </a:r>
            <a:endParaRPr lang="zh-CN" altLang="en-US"/>
          </a:p>
          <a:p>
            <a:pPr algn="l"/>
            <a:r>
              <a:rPr lang="zh-CN" altLang="en-US"/>
              <a:t>《续上》</a:t>
            </a:r>
            <a:endParaRPr lang="zh-CN" altLang="en-US"/>
          </a:p>
          <a:p>
            <a:pPr algn="l"/>
            <a:r>
              <a:rPr lang="en-US" altLang="zh-CN"/>
              <a:t>3</a:t>
            </a:r>
            <a:r>
              <a:rPr lang="zh-CN" altLang="en-US"/>
              <a:t>，持久化相关的阻塞</a:t>
            </a:r>
            <a:endParaRPr lang="zh-CN" altLang="en-US"/>
          </a:p>
          <a:p>
            <a:pPr algn="l"/>
            <a:r>
              <a:rPr lang="en-US" altLang="zh-CN"/>
              <a:t>rdb/aof</a:t>
            </a:r>
            <a:r>
              <a:rPr lang="zh-CN" altLang="en-US"/>
              <a:t>重写时，主线程会调用</a:t>
            </a:r>
            <a:r>
              <a:rPr lang="en-US" altLang="zh-CN"/>
              <a:t>fork</a:t>
            </a:r>
            <a:r>
              <a:rPr lang="zh-CN" altLang="en-US"/>
              <a:t>操作产生共享内存的子进程，由子进程完成重写，如果</a:t>
            </a:r>
            <a:r>
              <a:rPr lang="en-US" altLang="zh-CN"/>
              <a:t>fork</a:t>
            </a:r>
            <a:r>
              <a:rPr lang="zh-CN" altLang="en-US"/>
              <a:t>时间过长救护</a:t>
            </a:r>
            <a:r>
              <a:rPr lang="en-US" altLang="zh-CN"/>
              <a:t>i</a:t>
            </a:r>
            <a:r>
              <a:rPr lang="zh-CN" altLang="en-US"/>
              <a:t>导致阻塞，</a:t>
            </a:r>
            <a:r>
              <a:rPr lang="en-US" altLang="zh-CN"/>
              <a:t>info stats </a:t>
            </a:r>
            <a:r>
              <a:rPr lang="zh-CN" altLang="en-US"/>
              <a:t>命令返回的latest_fork_usec表示最近一次</a:t>
            </a:r>
            <a:r>
              <a:rPr lang="en-US" altLang="zh-CN"/>
              <a:t>fork</a:t>
            </a:r>
            <a:r>
              <a:rPr lang="zh-CN" altLang="en-US"/>
              <a:t>耗时（</a:t>
            </a:r>
            <a:r>
              <a:rPr lang="en-US" altLang="zh-CN"/>
              <a:t>5.3</a:t>
            </a:r>
            <a:r>
              <a:rPr lang="zh-CN" altLang="en-US"/>
              <a:t>）</a:t>
            </a:r>
            <a:endParaRPr lang="zh-CN" altLang="en-US"/>
          </a:p>
          <a:p>
            <a:pPr algn="l"/>
            <a:r>
              <a:rPr lang="en-US" altLang="zh-CN"/>
              <a:t>aof</a:t>
            </a:r>
            <a:r>
              <a:rPr lang="zh-CN" altLang="en-US"/>
              <a:t>刷盘时候，如果主线程发现距离上一次公共超过</a:t>
            </a:r>
            <a:r>
              <a:rPr lang="en-US" altLang="zh-CN"/>
              <a:t>2</a:t>
            </a:r>
            <a:r>
              <a:rPr lang="zh-CN" altLang="en-US"/>
              <a:t>秒，为了数据安全，主线程会阻塞直到后台线程执行</a:t>
            </a:r>
            <a:r>
              <a:rPr lang="en-US" altLang="zh-CN"/>
              <a:t>fsync</a:t>
            </a:r>
            <a:r>
              <a:rPr lang="zh-CN" altLang="en-US"/>
              <a:t>成功。这种问题一般是硬盘资源紧张（压力大，空间不足）造成，遇到时会日志记录。</a:t>
            </a:r>
            <a:endParaRPr lang="zh-CN" altLang="en-US"/>
          </a:p>
          <a:p>
            <a:pPr algn="l"/>
            <a:r>
              <a:rPr lang="zh-CN" altLang="en-US"/>
              <a:t>子进程在执行重写期间写， 利用</a:t>
            </a:r>
            <a:r>
              <a:rPr lang="en-US" altLang="zh-CN"/>
              <a:t>linux</a:t>
            </a:r>
            <a:r>
              <a:rPr lang="zh-CN" altLang="en-US"/>
              <a:t>写时复制技术降低内存开销，如果开启了</a:t>
            </a:r>
            <a:r>
              <a:rPr lang="en-US" altLang="zh-CN"/>
              <a:t>transparent </a:t>
            </a:r>
            <a:r>
              <a:rPr lang="en-US" altLang="zh-CN">
                <a:sym typeface="+mn-ea"/>
              </a:rPr>
              <a:t>huge page</a:t>
            </a:r>
            <a:r>
              <a:rPr lang="zh-CN" altLang="en-US">
                <a:sym typeface="+mn-ea"/>
              </a:rPr>
              <a:t>，那么每次写命令引起的复制内存页由</a:t>
            </a:r>
            <a:r>
              <a:rPr lang="en-US" altLang="zh-CN">
                <a:sym typeface="+mn-ea"/>
              </a:rPr>
              <a:t>4kB</a:t>
            </a:r>
            <a:r>
              <a:rPr lang="zh-CN" altLang="en-US">
                <a:sym typeface="+mn-ea"/>
              </a:rPr>
              <a:t>，变为了</a:t>
            </a:r>
            <a:r>
              <a:rPr lang="en-US" altLang="zh-CN">
                <a:sym typeface="+mn-ea"/>
              </a:rPr>
              <a:t>2M</a:t>
            </a:r>
            <a:r>
              <a:rPr lang="zh-CN" altLang="en-US">
                <a:sym typeface="+mn-ea"/>
              </a:rPr>
              <a:t>，会拖慢写操作的执行速度。这个时候简单的</a:t>
            </a:r>
            <a:r>
              <a:rPr lang="en-US" altLang="zh-CN">
                <a:sym typeface="+mn-ea"/>
              </a:rPr>
              <a:t>incr</a:t>
            </a:r>
            <a:r>
              <a:rPr lang="zh-CN" altLang="en-US">
                <a:sym typeface="+mn-ea"/>
              </a:rPr>
              <a:t>命令都会很慢。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256665" y="68770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阻塞的原因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383030" y="1246505"/>
            <a:ext cx="6852285" cy="14763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pPr algn="l"/>
            <a:r>
              <a:rPr lang="zh-CN" altLang="en-US"/>
              <a:t>外部原因</a:t>
            </a:r>
            <a:endParaRPr lang="zh-CN" altLang="en-US"/>
          </a:p>
          <a:p>
            <a:pPr algn="l"/>
            <a:r>
              <a:rPr lang="en-US"/>
              <a:t>1</a:t>
            </a:r>
            <a:r>
              <a:rPr lang="zh-CN" altLang="en-US"/>
              <a:t>，</a:t>
            </a:r>
            <a:r>
              <a:rPr lang="en-US" altLang="zh-CN"/>
              <a:t>cpu</a:t>
            </a:r>
            <a:r>
              <a:rPr lang="zh-CN" altLang="en-US"/>
              <a:t>竞争</a:t>
            </a:r>
            <a:endParaRPr lang="zh-CN" altLang="en-US"/>
          </a:p>
          <a:p>
            <a:pPr algn="l"/>
            <a:r>
              <a:rPr lang="en-US" altLang="zh-CN"/>
              <a:t>2</a:t>
            </a:r>
            <a:r>
              <a:rPr lang="zh-CN" altLang="en-US"/>
              <a:t>，内存交换</a:t>
            </a:r>
            <a:endParaRPr lang="zh-CN" altLang="en-US"/>
          </a:p>
          <a:p>
            <a:pPr algn="l"/>
            <a:r>
              <a:rPr lang="en-US" altLang="zh-CN"/>
              <a:t>3</a:t>
            </a:r>
            <a:r>
              <a:rPr lang="zh-CN" altLang="en-US"/>
              <a:t>，网络问题</a:t>
            </a:r>
            <a:endParaRPr lang="zh-CN" altLang="en-US"/>
          </a:p>
          <a:p>
            <a:pPr algn="l"/>
            <a:r>
              <a:rPr lang="zh-CN" altLang="en-US"/>
              <a:t>链接拒绝（系统</a:t>
            </a:r>
            <a:r>
              <a:rPr lang="en-US" altLang="zh-CN"/>
              <a:t>backlog</a:t>
            </a:r>
            <a:r>
              <a:rPr lang="zh-CN" altLang="en-US"/>
              <a:t>）   网路延迟     网卡软终端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 smtClean="0">
                <a:latin typeface="Agency FB" panose="020B0503020202020204" pitchFamily="34" charset="0"/>
              </a:rPr>
              <a:t>04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>
              <a:defRPr/>
            </a:pPr>
            <a:r>
              <a:rPr lang="zh-CN" altLang="en-US" sz="6000" dirty="0" smtClean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应用示例</a:t>
            </a:r>
            <a:endParaRPr lang="zh-CN" altLang="en-US" sz="6000" dirty="0" smtClean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1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1734185" y="334676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bitmaps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应用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1734185" y="148494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，分布式锁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Rectangle 8"/>
          <p:cNvSpPr/>
          <p:nvPr/>
        </p:nvSpPr>
        <p:spPr>
          <a:xfrm>
            <a:off x="1734185" y="241839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，常见缓存设计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Rectangle 8"/>
          <p:cNvSpPr/>
          <p:nvPr/>
        </p:nvSpPr>
        <p:spPr>
          <a:xfrm>
            <a:off x="1746885" y="42541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，排名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Rectangle 8"/>
          <p:cNvSpPr/>
          <p:nvPr/>
        </p:nvSpPr>
        <p:spPr>
          <a:xfrm>
            <a:off x="1153160" y="68484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，分布式锁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53160" y="1457325"/>
            <a:ext cx="6983095" cy="50774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p>
            <a:pPr algn="l"/>
            <a:r>
              <a:rPr lang="zh-CN" altLang="en-US"/>
              <a:t>public static boolean lock(String lockKey, String clientId, Long expireSecs){</a:t>
            </a:r>
            <a:endParaRPr lang="zh-CN" altLang="en-US"/>
          </a:p>
          <a:p>
            <a:pPr algn="l"/>
            <a:r>
              <a:rPr lang="zh-CN" altLang="en-US"/>
              <a:t>        // 默认有效时间s</a:t>
            </a:r>
            <a:endParaRPr lang="zh-CN" altLang="en-US"/>
          </a:p>
          <a:p>
            <a:pPr algn="l"/>
            <a:r>
              <a:rPr lang="zh-CN" altLang="en-US"/>
              <a:t>        if (expireSecs == null || expireSecs &lt;= 0)  {</a:t>
            </a:r>
            <a:endParaRPr lang="zh-CN" altLang="en-US"/>
          </a:p>
          <a:p>
            <a:pPr algn="l"/>
            <a:r>
              <a:rPr lang="zh-CN" altLang="en-US"/>
              <a:t>            expireSecs = 60L;</a:t>
            </a:r>
            <a:endParaRPr lang="zh-CN" altLang="en-US"/>
          </a:p>
          <a:p>
            <a:pPr algn="l"/>
            <a:r>
              <a:rPr lang="zh-CN" altLang="en-US"/>
              <a:t>        }</a:t>
            </a:r>
            <a:endParaRPr lang="zh-CN" altLang="en-US"/>
          </a:p>
          <a:p>
            <a:pPr algn="l"/>
            <a:r>
              <a:rPr lang="zh-CN" altLang="en-US"/>
              <a:t>        String result;</a:t>
            </a:r>
            <a:endParaRPr lang="zh-CN" altLang="en-US"/>
          </a:p>
          <a:p>
            <a:pPr algn="l"/>
            <a:r>
              <a:rPr lang="zh-CN" altLang="en-US"/>
              <a:t>        lockKey = LOCK + lockKey;</a:t>
            </a:r>
            <a:endParaRPr lang="zh-CN" altLang="en-US"/>
          </a:p>
          <a:p>
            <a:pPr algn="l"/>
            <a:r>
              <a:rPr lang="zh-CN" altLang="en-US"/>
              <a:t>        try {</a:t>
            </a:r>
            <a:endParaRPr lang="zh-CN" altLang="en-US"/>
          </a:p>
          <a:p>
            <a:pPr algn="l"/>
            <a:r>
              <a:rPr lang="zh-CN" altLang="en-US"/>
              <a:t>            result = set(lockKey, clientId, "NX", "EX", expireSecs);</a:t>
            </a:r>
            <a:endParaRPr lang="zh-CN" altLang="en-US"/>
          </a:p>
          <a:p>
            <a:pPr algn="l"/>
            <a:r>
              <a:rPr lang="zh-CN" altLang="en-US"/>
              <a:t>        } catch (Exception e){</a:t>
            </a:r>
            <a:endParaRPr lang="zh-CN" altLang="en-US"/>
          </a:p>
          <a:p>
            <a:pPr algn="l"/>
            <a:r>
              <a:rPr lang="zh-CN" altLang="en-US"/>
              <a:t>            result = LOCK_FAIL;</a:t>
            </a:r>
            <a:endParaRPr lang="zh-CN" altLang="en-US"/>
          </a:p>
          <a:p>
            <a:pPr algn="l"/>
            <a:r>
              <a:rPr lang="zh-CN" altLang="en-US"/>
              <a:t>        }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        if (LOCK_SUCCESS.equals(result)) {</a:t>
            </a:r>
            <a:endParaRPr lang="zh-CN" altLang="en-US"/>
          </a:p>
          <a:p>
            <a:pPr algn="l"/>
            <a:r>
              <a:rPr lang="zh-CN" altLang="en-US"/>
              <a:t>            return true;</a:t>
            </a:r>
            <a:endParaRPr lang="zh-CN" altLang="en-US"/>
          </a:p>
          <a:p>
            <a:pPr algn="l"/>
            <a:r>
              <a:rPr lang="zh-CN" altLang="en-US"/>
              <a:t>        }</a:t>
            </a:r>
            <a:endParaRPr lang="zh-CN" altLang="en-US"/>
          </a:p>
          <a:p>
            <a:pPr algn="l"/>
            <a:r>
              <a:rPr lang="zh-CN" altLang="en-US"/>
              <a:t>        return false;</a:t>
            </a:r>
            <a:endParaRPr lang="zh-CN" altLang="en-US"/>
          </a:p>
          <a:p>
            <a:pPr algn="l"/>
            <a:r>
              <a:rPr lang="zh-CN" altLang="en-US"/>
              <a:t>    }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228455" y="3458210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获取锁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Rectangle 8"/>
          <p:cNvSpPr/>
          <p:nvPr/>
        </p:nvSpPr>
        <p:spPr>
          <a:xfrm>
            <a:off x="1153160" y="68484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，分布式锁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53160" y="1457325"/>
            <a:ext cx="7743190" cy="563118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pPr algn="l"/>
            <a:r>
              <a:rPr lang="zh-CN" altLang="en-US"/>
              <a:t>public static boolean unLock(String lockKey, String clientId){</a:t>
            </a:r>
            <a:endParaRPr lang="zh-CN" altLang="en-US"/>
          </a:p>
          <a:p>
            <a:pPr algn="l"/>
            <a:r>
              <a:rPr lang="zh-CN" altLang="en-US"/>
              <a:t>        String lua = "if redis.call('get', KEYS[1]) == ARGV[1] then\n" +</a:t>
            </a:r>
            <a:endParaRPr lang="zh-CN" altLang="en-US"/>
          </a:p>
          <a:p>
            <a:pPr algn="l"/>
            <a:r>
              <a:rPr lang="zh-CN" altLang="en-US"/>
              <a:t>                "return redis.call('del', KEYS[1])\n" +</a:t>
            </a:r>
            <a:endParaRPr lang="zh-CN" altLang="en-US"/>
          </a:p>
          <a:p>
            <a:pPr algn="l"/>
            <a:r>
              <a:rPr lang="zh-CN" altLang="en-US"/>
              <a:t>                "else\n" +</a:t>
            </a:r>
            <a:endParaRPr lang="zh-CN" altLang="en-US"/>
          </a:p>
          <a:p>
            <a:pPr algn="l"/>
            <a:r>
              <a:rPr lang="zh-CN" altLang="en-US"/>
              <a:t>                "return 0\n" +</a:t>
            </a:r>
            <a:endParaRPr lang="zh-CN" altLang="en-US"/>
          </a:p>
          <a:p>
            <a:pPr algn="l"/>
            <a:r>
              <a:rPr lang="zh-CN" altLang="en-US"/>
              <a:t>                "end";</a:t>
            </a:r>
            <a:endParaRPr lang="zh-CN" altLang="en-US"/>
          </a:p>
          <a:p>
            <a:pPr algn="l"/>
            <a:r>
              <a:rPr lang="zh-CN" altLang="en-US"/>
              <a:t>        try {</a:t>
            </a:r>
            <a:endParaRPr lang="zh-CN" altLang="en-US"/>
          </a:p>
          <a:p>
            <a:pPr algn="l"/>
            <a:r>
              <a:rPr lang="zh-CN" altLang="en-US"/>
              <a:t>            lockKey = PREFIX + LOCK + lockKey;</a:t>
            </a:r>
            <a:endParaRPr lang="zh-CN" altLang="en-US"/>
          </a:p>
          <a:p>
            <a:pPr algn="l"/>
            <a:r>
              <a:rPr lang="zh-CN" altLang="en-US"/>
              <a:t>            Object resultObj = eval(lua, 1, lockKey, clientId);</a:t>
            </a:r>
            <a:endParaRPr lang="zh-CN" altLang="en-US"/>
          </a:p>
          <a:p>
            <a:pPr algn="l"/>
            <a:r>
              <a:rPr lang="zh-CN" altLang="en-US"/>
              <a:t>            Long result = (long)resultObj;</a:t>
            </a:r>
            <a:endParaRPr lang="zh-CN" altLang="en-US"/>
          </a:p>
          <a:p>
            <a:pPr algn="l"/>
            <a:r>
              <a:rPr lang="zh-CN" altLang="en-US"/>
              <a:t>            if (RELEASE_SUCCESS.equals(result)){</a:t>
            </a:r>
            <a:endParaRPr lang="zh-CN" altLang="en-US"/>
          </a:p>
          <a:p>
            <a:pPr algn="l"/>
            <a:r>
              <a:rPr lang="zh-CN" altLang="en-US"/>
              <a:t>                return true;</a:t>
            </a:r>
            <a:endParaRPr lang="zh-CN" altLang="en-US"/>
          </a:p>
          <a:p>
            <a:pPr algn="l"/>
            <a:r>
              <a:rPr lang="zh-CN" altLang="en-US"/>
              <a:t>            }</a:t>
            </a:r>
            <a:endParaRPr lang="zh-CN" altLang="en-US"/>
          </a:p>
          <a:p>
            <a:pPr algn="l"/>
            <a:r>
              <a:rPr lang="zh-CN" altLang="en-US"/>
              <a:t>        } catch (Exception e) {</a:t>
            </a:r>
            <a:endParaRPr lang="zh-CN" altLang="en-US"/>
          </a:p>
          <a:p>
            <a:pPr algn="l"/>
            <a:r>
              <a:rPr lang="zh-CN" altLang="en-US"/>
              <a:t>            // todo:记录错误日志或其他尝试</a:t>
            </a:r>
            <a:endParaRPr lang="zh-CN" altLang="en-US"/>
          </a:p>
          <a:p>
            <a:pPr algn="l"/>
            <a:r>
              <a:rPr lang="zh-CN" altLang="en-US"/>
              <a:t>        } finally {</a:t>
            </a:r>
            <a:endParaRPr lang="zh-CN" altLang="en-US"/>
          </a:p>
          <a:p>
            <a:pPr algn="l"/>
            <a:r>
              <a:rPr lang="zh-CN" altLang="en-US"/>
              <a:t>            //</a:t>
            </a:r>
            <a:endParaRPr lang="zh-CN" altLang="en-US"/>
          </a:p>
          <a:p>
            <a:pPr algn="l"/>
            <a:r>
              <a:rPr lang="zh-CN" altLang="en-US"/>
              <a:t>        }</a:t>
            </a:r>
            <a:endParaRPr lang="zh-CN" altLang="en-US"/>
          </a:p>
          <a:p>
            <a:pPr algn="l"/>
            <a:r>
              <a:rPr lang="zh-CN" altLang="en-US"/>
              <a:t>        return false;</a:t>
            </a:r>
            <a:endParaRPr lang="zh-CN" altLang="en-US"/>
          </a:p>
          <a:p>
            <a:pPr algn="l"/>
            <a:r>
              <a:rPr lang="zh-CN" altLang="en-US"/>
              <a:t>    }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228455" y="3458210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释放锁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Rectangle 8"/>
          <p:cNvSpPr/>
          <p:nvPr/>
        </p:nvSpPr>
        <p:spPr>
          <a:xfrm>
            <a:off x="1000760" y="69437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，常见缓存设计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81150" y="177165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自动过期时间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581150" y="230187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不过期设计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625" y="195263"/>
            <a:ext cx="11772900" cy="6467475"/>
          </a:xfrm>
          <a:prstGeom prst="rect">
            <a:avLst/>
          </a:prstGeom>
          <a:solidFill>
            <a:srgbClr val="FDFDFD"/>
          </a:solidFill>
          <a:ln>
            <a:noFill/>
          </a:ln>
          <a:effectLst>
            <a:outerShdw blurRad="635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57150" y="1984398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2" name="speed"/>
          <p:cNvSpPr txBox="1">
            <a:spLocks noChangeArrowheads="1"/>
          </p:cNvSpPr>
          <p:nvPr/>
        </p:nvSpPr>
        <p:spPr bwMode="auto">
          <a:xfrm>
            <a:off x="1537335" y="505460"/>
            <a:ext cx="2800985" cy="44259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en-US" altLang="ko-KR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  <a:r>
              <a:rPr lang="zh-CN" altLang="en-US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redis</a:t>
            </a:r>
            <a:r>
              <a:rPr lang="zh-CN" altLang="en-US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特性</a:t>
            </a:r>
            <a:endParaRPr lang="zh-CN" altLang="en-US" sz="3200" dirty="0">
              <a:solidFill>
                <a:srgbClr val="B11C1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5" name="speed"/>
          <p:cNvSpPr txBox="1">
            <a:spLocks noChangeArrowheads="1"/>
          </p:cNvSpPr>
          <p:nvPr/>
        </p:nvSpPr>
        <p:spPr bwMode="auto">
          <a:xfrm>
            <a:off x="3442784" y="3318824"/>
            <a:ext cx="895433" cy="609398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pPr algn="ctr"/>
            <a:r>
              <a:rPr lang="en-US" altLang="ko-KR" sz="4400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57</a:t>
            </a:r>
            <a:r>
              <a:rPr lang="en-US" altLang="ko-KR" sz="2400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%</a:t>
            </a:r>
            <a:endParaRPr lang="en-US" altLang="ko-KR" sz="4400" dirty="0">
              <a:solidFill>
                <a:prstClr val="white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speed"/>
          <p:cNvSpPr txBox="1">
            <a:spLocks noChangeArrowheads="1"/>
          </p:cNvSpPr>
          <p:nvPr/>
        </p:nvSpPr>
        <p:spPr bwMode="auto">
          <a:xfrm>
            <a:off x="1536700" y="1708150"/>
            <a:ext cx="3177540" cy="44259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en-US" altLang="ko-KR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zh-CN" altLang="en-US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redis</a:t>
            </a:r>
            <a:r>
              <a:rPr lang="zh-CN" altLang="en-US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传输协议</a:t>
            </a:r>
            <a:endParaRPr lang="zh-CN" altLang="en-US" sz="3200" dirty="0">
              <a:solidFill>
                <a:srgbClr val="B11C1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5" name="speed"/>
          <p:cNvSpPr txBox="1">
            <a:spLocks noChangeArrowheads="1"/>
          </p:cNvSpPr>
          <p:nvPr/>
        </p:nvSpPr>
        <p:spPr bwMode="auto">
          <a:xfrm>
            <a:off x="1536700" y="1115695"/>
            <a:ext cx="3554095" cy="44259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en-US" altLang="ko-KR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redis</a:t>
            </a:r>
            <a:r>
              <a:rPr lang="zh-CN" altLang="en-US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使用场景</a:t>
            </a:r>
            <a:endParaRPr lang="zh-CN" altLang="en-US" sz="3200" dirty="0">
              <a:solidFill>
                <a:srgbClr val="B11C1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7" name="Rectangle 3"/>
          <p:cNvSpPr txBox="1">
            <a:spLocks noChangeArrowheads="1"/>
          </p:cNvSpPr>
          <p:nvPr/>
        </p:nvSpPr>
        <p:spPr bwMode="auto">
          <a:xfrm>
            <a:off x="1536700" y="2403475"/>
            <a:ext cx="5013325" cy="276987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sz="120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144145"/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提交服务端</a:t>
            </a: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格式：</a:t>
            </a: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*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参数个数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&lt;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回车换行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&gt;</a:t>
            </a: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$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参数长度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&lt;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回车换行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&gt;</a:t>
            </a: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参数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&lt;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回车换行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&gt;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比如：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set hello word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，发给服务端是这样的（每行结尾都有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\r\n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）：</a:t>
            </a: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*3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$3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set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$5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hello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$5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world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9000">
        <p:fade/>
      </p:transition>
    </mc:Choice>
    <mc:Fallback>
      <p:transition spd="med" advClick="0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85" grpId="0"/>
      <p:bldP spid="14" grpId="0"/>
      <p:bldP spid="2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Rectangle 8"/>
          <p:cNvSpPr/>
          <p:nvPr/>
        </p:nvSpPr>
        <p:spPr>
          <a:xfrm>
            <a:off x="1000760" y="69437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bitmaps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应用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ctangle 8"/>
          <p:cNvSpPr/>
          <p:nvPr/>
        </p:nvSpPr>
        <p:spPr>
          <a:xfrm>
            <a:off x="1061085" y="7489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，排名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4398645" y="3027680"/>
            <a:ext cx="2930525" cy="368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zh-CN" altLang="en-US"/>
              <a:t>下面的内容是下次分享内容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 smtClean="0">
                <a:latin typeface="Agency FB" panose="020B0503020202020204" pitchFamily="34" charset="0"/>
              </a:rPr>
              <a:t>05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>
              <a:defRPr/>
            </a:pPr>
            <a:r>
              <a:rPr lang="zh-CN" altLang="en-US" sz="6000" dirty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其他功能</a:t>
            </a:r>
            <a:endParaRPr lang="zh-CN" altLang="en-US" sz="6000" dirty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3175391" y="4349986"/>
            <a:ext cx="5654424" cy="330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sz="1200" dirty="0">
              <a:solidFill>
                <a:srgbClr val="4040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49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15" grpId="0"/>
      <p:bldP spid="1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1734185" y="334676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pipline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Rectangle 8"/>
          <p:cNvSpPr/>
          <p:nvPr/>
        </p:nvSpPr>
        <p:spPr>
          <a:xfrm>
            <a:off x="7082155" y="148494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5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bitmaps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1734185" y="148494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，慢查询分析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Rectangle 8"/>
          <p:cNvSpPr/>
          <p:nvPr/>
        </p:nvSpPr>
        <p:spPr>
          <a:xfrm>
            <a:off x="1734185" y="241839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redis shell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Rectangle 8"/>
          <p:cNvSpPr/>
          <p:nvPr/>
        </p:nvSpPr>
        <p:spPr>
          <a:xfrm>
            <a:off x="1746885" y="42541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，事务与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lua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Rectangle 8"/>
          <p:cNvSpPr/>
          <p:nvPr/>
        </p:nvSpPr>
        <p:spPr>
          <a:xfrm>
            <a:off x="7075805" y="239299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6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hyperloglog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082155" y="334676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7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，发布订阅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Rectangle 8"/>
          <p:cNvSpPr/>
          <p:nvPr/>
        </p:nvSpPr>
        <p:spPr>
          <a:xfrm>
            <a:off x="7075805" y="425481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8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GEO</a:t>
            </a:r>
            <a:endParaRPr lang="en-US" altLang="zh-CN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/>
          <p:cNvSpPr/>
          <p:nvPr/>
        </p:nvSpPr>
        <p:spPr bwMode="auto">
          <a:xfrm>
            <a:off x="5247154" y="1389791"/>
            <a:ext cx="1512168" cy="15076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 smtClean="0">
                <a:latin typeface="Agency FB" panose="020B0503020202020204" pitchFamily="34" charset="0"/>
              </a:rPr>
              <a:t>06</a:t>
            </a:r>
            <a:endParaRPr lang="en-US" sz="8800" dirty="0">
              <a:latin typeface="Agency FB" panose="020B0503020202020204" pitchFamily="34" charset="0"/>
            </a:endParaRPr>
          </a:p>
        </p:txBody>
      </p:sp>
      <p:sp>
        <p:nvSpPr>
          <p:cNvPr id="15" name="矩形 3"/>
          <p:cNvSpPr>
            <a:spLocks noChangeArrowheads="1"/>
          </p:cNvSpPr>
          <p:nvPr/>
        </p:nvSpPr>
        <p:spPr bwMode="auto">
          <a:xfrm>
            <a:off x="2245659" y="3334958"/>
            <a:ext cx="7515158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>
              <a:defRPr/>
            </a:pPr>
            <a:r>
              <a:rPr lang="zh-CN" altLang="en-US" sz="6000" dirty="0">
                <a:solidFill>
                  <a:schemeClr val="tx2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</a:rPr>
              <a:t>缓存设计</a:t>
            </a:r>
            <a:endParaRPr lang="zh-CN" altLang="en-US" sz="6000" dirty="0">
              <a:solidFill>
                <a:schemeClr val="tx2"/>
              </a:solidFill>
              <a:latin typeface="方正兰亭黑_GBK" panose="02000000000000000000" pitchFamily="2" charset="-122"/>
              <a:ea typeface="方正兰亭黑_GBK" panose="02000000000000000000" pitchFamily="2" charset="-122"/>
            </a:endParaRP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3175391" y="4349986"/>
            <a:ext cx="5654424" cy="330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  <a:ea typeface="方正正粗黑简体" panose="02000000000000000000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endParaRPr lang="zh-CN" altLang="en-US" sz="1200" dirty="0">
              <a:solidFill>
                <a:srgbClr val="4040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49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15" grpId="0"/>
      <p:bldP spid="16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/>
          <p:cNvSpPr/>
          <p:nvPr/>
        </p:nvSpPr>
        <p:spPr>
          <a:xfrm>
            <a:off x="1734185" y="334676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  <a:r>
              <a:rPr lang="zh-CN" altLang="en-US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雪崩优化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6" name="Rectangle 8"/>
          <p:cNvSpPr/>
          <p:nvPr/>
        </p:nvSpPr>
        <p:spPr>
          <a:xfrm>
            <a:off x="7082155" y="148494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5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，热点</a:t>
            </a: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key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重建优化</a:t>
            </a:r>
            <a:endParaRPr lang="zh-CN" altLang="en-US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Rectangle 8"/>
          <p:cNvSpPr/>
          <p:nvPr/>
        </p:nvSpPr>
        <p:spPr>
          <a:xfrm>
            <a:off x="1734185" y="148494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r>
              <a:rPr lang="zh-CN" altLang="en-US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缓存粒度控制</a:t>
            </a:r>
            <a:endParaRPr lang="zh-CN" altLang="en-US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ea"/>
            </a:endParaRPr>
          </a:p>
        </p:txBody>
      </p:sp>
      <p:sp>
        <p:nvSpPr>
          <p:cNvPr id="11" name="Rectangle 8"/>
          <p:cNvSpPr/>
          <p:nvPr/>
        </p:nvSpPr>
        <p:spPr>
          <a:xfrm>
            <a:off x="1734185" y="2418398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  <a:r>
              <a:rPr lang="zh-CN" altLang="en-US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穿透优化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3" name="Rectangle 8"/>
          <p:cNvSpPr/>
          <p:nvPr/>
        </p:nvSpPr>
        <p:spPr>
          <a:xfrm>
            <a:off x="1746885" y="4254183"/>
            <a:ext cx="2349500" cy="660400"/>
          </a:xfrm>
          <a:prstGeom prst="rect">
            <a:avLst/>
          </a:prstGeom>
          <a:solidFill>
            <a:srgbClr val="B11C1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  <a:r>
              <a:rPr lang="zh-CN" altLang="en-US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，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无底洞优化</a:t>
            </a:r>
            <a:endParaRPr lang="zh-CN" altLang="en-US">
              <a:solidFill>
                <a:schemeClr val="bg1"/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287270" y="1058545"/>
            <a:ext cx="7296150" cy="14763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zh-CN" altLang="en-US"/>
              <a:t>书籍：</a:t>
            </a:r>
            <a:endParaRPr lang="zh-CN" altLang="en-US"/>
          </a:p>
          <a:p>
            <a:r>
              <a:rPr lang="en-US" altLang="zh-CN"/>
              <a:t>redis</a:t>
            </a:r>
            <a:r>
              <a:rPr lang="zh-CN" altLang="en-US"/>
              <a:t>开发与运维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网页：</a:t>
            </a:r>
            <a:endParaRPr lang="zh-CN" altLang="en-US"/>
          </a:p>
          <a:p>
            <a:r>
              <a:rPr lang="zh-CN" altLang="en-US"/>
              <a:t>https://www.cnblogs.com/charlas/p/7606077.html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287270" y="69024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pPr algn="l"/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相关资料</a:t>
            </a: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547" t="889" r="791" b="1080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00973" y="278879"/>
            <a:ext cx="11820697" cy="63370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0"/>
          <p:cNvSpPr txBox="1"/>
          <p:nvPr/>
        </p:nvSpPr>
        <p:spPr>
          <a:xfrm>
            <a:off x="2820555" y="3428466"/>
            <a:ext cx="6587719" cy="355675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>
              <a:lnSpc>
                <a:spcPct val="120000"/>
              </a:lnSpc>
              <a:buNone/>
            </a:pPr>
            <a:r>
              <a:rPr lang="en-US" altLang="zh-CN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  <a:cs typeface="Arial" panose="020B0604020202020204" pitchFamily="34" charset="0"/>
              </a:rPr>
              <a:t>We have many PowerPoint </a:t>
            </a:r>
            <a:r>
              <a:rPr lang="zh-CN" altLang="en-US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  <a:cs typeface="Arial" panose="020B0604020202020204" pitchFamily="34" charset="0"/>
              </a:rPr>
              <a:t>templates</a:t>
            </a:r>
            <a:r>
              <a:rPr lang="en-US" altLang="zh-CN" sz="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  <a:cs typeface="Arial" panose="020B0604020202020204" pitchFamily="34" charset="0"/>
              </a:rPr>
              <a:t> that has been specifically designed to help anyone that is stepping into the world of PowerPoint for the very first time.</a:t>
            </a:r>
            <a:endParaRPr lang="zh-CN" altLang="en-US" sz="800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2"/>
              <a:ea typeface="Adobe 黑体 Std R" panose="020B04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19" name="TextBox 37"/>
          <p:cNvSpPr txBox="1"/>
          <p:nvPr/>
        </p:nvSpPr>
        <p:spPr>
          <a:xfrm>
            <a:off x="5053852" y="2170057"/>
            <a:ext cx="2122697" cy="110799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buNone/>
            </a:pPr>
            <a:r>
              <a:rPr lang="zh-CN" altLang="en-US" sz="6600" b="1" dirty="0" smtClean="0">
                <a:solidFill>
                  <a:schemeClr val="accent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cs typeface="Arial" panose="020B0604020202020204" pitchFamily="34" charset="0"/>
              </a:rPr>
              <a:t>致 谢</a:t>
            </a:r>
            <a:endParaRPr lang="zh-CN" altLang="en-US" sz="6600" b="1" dirty="0">
              <a:solidFill>
                <a:schemeClr val="accent1"/>
              </a:solidFill>
              <a:latin typeface="方正兰亭黑_GBK" panose="02000000000000000000" pitchFamily="2" charset="-122"/>
              <a:ea typeface="方正兰亭黑_GBK" panose="02000000000000000000" pitchFamily="2" charset="-122"/>
              <a:cs typeface="Arial" panose="020B060402020202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 flipV="1">
            <a:off x="3126083" y="3268478"/>
            <a:ext cx="5976664" cy="45719"/>
            <a:chOff x="1100783" y="4624437"/>
            <a:chExt cx="5830416" cy="45719"/>
          </a:xfrm>
          <a:solidFill>
            <a:schemeClr val="accent1"/>
          </a:solidFill>
        </p:grpSpPr>
        <p:sp>
          <p:nvSpPr>
            <p:cNvPr id="21" name="矩形 20"/>
            <p:cNvSpPr/>
            <p:nvPr/>
          </p:nvSpPr>
          <p:spPr>
            <a:xfrm>
              <a:off x="1100783" y="4624437"/>
              <a:ext cx="194421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9DAD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3043883" y="4624437"/>
              <a:ext cx="194421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9DAD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4986983" y="4624437"/>
              <a:ext cx="194421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9DAD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098635" y="1663050"/>
            <a:ext cx="7979967" cy="3154710"/>
            <a:chOff x="2413595" y="2038970"/>
            <a:chExt cx="7979967" cy="3154710"/>
          </a:xfrm>
        </p:grpSpPr>
        <p:sp>
          <p:nvSpPr>
            <p:cNvPr id="25" name="TextBox 37"/>
            <p:cNvSpPr txBox="1"/>
            <p:nvPr/>
          </p:nvSpPr>
          <p:spPr>
            <a:xfrm>
              <a:off x="2413595" y="2038970"/>
              <a:ext cx="1083867" cy="31547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altLang="zh-CN" sz="19900" dirty="0" smtClean="0">
                  <a:solidFill>
                    <a:schemeClr val="accent1"/>
                  </a:solidFill>
                  <a:latin typeface="方正尚酷简体" panose="03000509000000000000" pitchFamily="65" charset="-122"/>
                  <a:ea typeface="方正尚酷简体" panose="03000509000000000000" pitchFamily="65" charset="-122"/>
                  <a:cs typeface="Arial" panose="020B0604020202020204" pitchFamily="34" charset="0"/>
                </a:rPr>
                <a:t>[</a:t>
              </a:r>
              <a:endParaRPr lang="zh-CN" altLang="en-US" sz="19900" dirty="0">
                <a:solidFill>
                  <a:schemeClr val="accent1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cs typeface="Arial" panose="020B0604020202020204" pitchFamily="34" charset="0"/>
              </a:endParaRPr>
            </a:p>
          </p:txBody>
        </p:sp>
        <p:sp>
          <p:nvSpPr>
            <p:cNvPr id="26" name="TextBox 37"/>
            <p:cNvSpPr txBox="1"/>
            <p:nvPr/>
          </p:nvSpPr>
          <p:spPr>
            <a:xfrm>
              <a:off x="9309695" y="2038970"/>
              <a:ext cx="1083867" cy="31547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>
                <a:buNone/>
              </a:pPr>
              <a:r>
                <a:rPr lang="en-US" altLang="zh-CN" sz="19900" dirty="0" smtClean="0">
                  <a:solidFill>
                    <a:schemeClr val="accent1"/>
                  </a:solidFill>
                  <a:latin typeface="方正尚酷简体" panose="03000509000000000000" pitchFamily="65" charset="-122"/>
                  <a:ea typeface="方正尚酷简体" panose="03000509000000000000" pitchFamily="65" charset="-122"/>
                  <a:cs typeface="Arial" panose="020B0604020202020204" pitchFamily="34" charset="0"/>
                </a:rPr>
                <a:t>]</a:t>
              </a:r>
              <a:endParaRPr lang="zh-CN" altLang="en-US" sz="19900" dirty="0">
                <a:solidFill>
                  <a:schemeClr val="accent1"/>
                </a:solidFill>
                <a:latin typeface="方正尚酷简体" panose="03000509000000000000" pitchFamily="65" charset="-122"/>
                <a:ea typeface="方正尚酷简体" panose="03000509000000000000" pitchFamily="65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27" name="Dustin O'Halloran - We Move Lightl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68204" y="159077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34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-2.5E-6 3.7037E-7 L -2.5E-6 -0.07222 " pathEditMode="relative" rAng="0" ptsTypes="AA">
                                          <p:cBhvr>
                                            <p:cTn id="3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3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3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099"/>
                                </p:stCondLst>
                                <p:childTnLst>
                                  <p:par>
                                    <p:cTn id="37" presetID="2" presetClass="entr" presetSubtype="2" fill="hold" grpId="0" nodeType="afterEffect" p14:presetBounceEnd="21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000">
                                          <p:cBhvr additive="base">
                                            <p:cTn id="39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000">
                                          <p:cBhvr additive="base">
                                            <p:cTn id="40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41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</p:childTnLst>
            </p:cTn>
          </p:par>
        </p:tnLst>
        <p:bldLst>
          <p:bldP spid="15" grpId="0" animBg="1"/>
          <p:bldP spid="18" grpId="0"/>
          <p:bldP spid="19" grpId="0"/>
          <p:bldP spid="19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34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-2.5E-6 3.7037E-7 L -2.5E-6 -0.07222 " pathEditMode="relative" rAng="0" ptsTypes="AA">
                                          <p:cBhvr>
                                            <p:cTn id="3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3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3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099"/>
                                </p:stCondLst>
                                <p:childTnLst>
                                  <p:par>
                                    <p:cTn id="37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8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41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7"/>
                    </p:tgtEl>
                  </p:cMediaNode>
                </p:audio>
              </p:childTnLst>
            </p:cTn>
          </p:par>
        </p:tnLst>
        <p:bldLst>
          <p:bldP spid="15" grpId="0" animBg="1"/>
          <p:bldP spid="18" grpId="0"/>
          <p:bldP spid="19" grpId="0"/>
          <p:bldP spid="19" grpId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1363980" y="1602740"/>
            <a:ext cx="4568825" cy="35083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sz="120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144145"/>
            <a:r>
              <a:rPr lang="zh-CN" altLang="en-US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服务端返回</a:t>
            </a: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格式：</a:t>
            </a: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  <a:cs typeface="+mn-ea"/>
                <a:sym typeface="+mn-lt"/>
              </a:rPr>
              <a:t>+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  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状态回复       </a:t>
            </a: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  <a:cs typeface="+mn-ea"/>
                <a:sym typeface="+mn-lt"/>
              </a:rPr>
              <a:t>-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   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错误回复     </a:t>
            </a:r>
            <a:r>
              <a:rPr lang="zh-CN" altLang="en-US" sz="18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：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数字回复</a:t>
            </a: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sz="18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  <a:cs typeface="+mn-ea"/>
                <a:sym typeface="+mn-lt"/>
              </a:rPr>
              <a:t>$ 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字符串回复         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* 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多条字符串回复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比如：</a:t>
            </a: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get hello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$-1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set hello test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+OK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get hello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$4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test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strlen hello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:4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len hello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-ERR unknown command `len`, with args beginning with: `hello`,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speed"/>
          <p:cNvSpPr txBox="1">
            <a:spLocks noChangeArrowheads="1"/>
          </p:cNvSpPr>
          <p:nvPr/>
        </p:nvSpPr>
        <p:spPr bwMode="auto">
          <a:xfrm>
            <a:off x="1363980" y="742315"/>
            <a:ext cx="3177540" cy="44259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en-US" altLang="ko-KR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zh-CN" altLang="en-US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redis</a:t>
            </a:r>
            <a:r>
              <a:rPr lang="zh-CN" altLang="en-US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传输协议</a:t>
            </a:r>
            <a:endParaRPr lang="zh-CN" altLang="en-US" sz="3200" dirty="0">
              <a:solidFill>
                <a:srgbClr val="B11C1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210935" y="1602740"/>
            <a:ext cx="4568825" cy="14770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sz="120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set language python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+OK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mget hello language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*2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$4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test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$6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144145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+mn-lt"/>
                <a:ea typeface="+mn-ea"/>
                <a:cs typeface="+mn-ea"/>
                <a:sym typeface="+mn-lt"/>
              </a:rPr>
              <a:t>python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9000">
        <p:fade/>
      </p:transition>
    </mc:Choice>
    <mc:Fallback>
      <p:transition spd="med" advClick="0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云形标注 26"/>
          <p:cNvSpPr/>
          <p:nvPr/>
        </p:nvSpPr>
        <p:spPr>
          <a:xfrm>
            <a:off x="4104640" y="3185160"/>
            <a:ext cx="1205865" cy="2345690"/>
          </a:xfrm>
          <a:prstGeom prst="cloudCallou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p>
            <a:pPr algn="ctr"/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网络</a:t>
            </a:r>
            <a:endParaRPr lang="zh-CN" altLang="en-US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流程图: 可选过程 25"/>
          <p:cNvSpPr/>
          <p:nvPr/>
        </p:nvSpPr>
        <p:spPr>
          <a:xfrm>
            <a:off x="5970270" y="1043940"/>
            <a:ext cx="4904740" cy="5412740"/>
          </a:xfrm>
          <a:prstGeom prst="flowChartAlternateProcess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speed"/>
          <p:cNvSpPr txBox="1">
            <a:spLocks noChangeArrowheads="1"/>
          </p:cNvSpPr>
          <p:nvPr/>
        </p:nvSpPr>
        <p:spPr bwMode="auto">
          <a:xfrm>
            <a:off x="1081405" y="789940"/>
            <a:ext cx="3177540" cy="44259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en-US" altLang="ko-KR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4</a:t>
            </a:r>
            <a:r>
              <a:rPr lang="zh-CN" altLang="en-US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，单线程架构</a:t>
            </a:r>
            <a:endParaRPr lang="zh-CN" altLang="en-US" sz="3200" dirty="0">
              <a:solidFill>
                <a:srgbClr val="B11C1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对角圆角矩形 1"/>
          <p:cNvSpPr/>
          <p:nvPr/>
        </p:nvSpPr>
        <p:spPr>
          <a:xfrm>
            <a:off x="2421890" y="3153410"/>
            <a:ext cx="1245235" cy="263525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" name="直接箭头连接符 2"/>
          <p:cNvCxnSpPr/>
          <p:nvPr/>
        </p:nvCxnSpPr>
        <p:spPr>
          <a:xfrm>
            <a:off x="3716020" y="3500755"/>
            <a:ext cx="3028315" cy="146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对角圆角矩形 3"/>
          <p:cNvSpPr/>
          <p:nvPr/>
        </p:nvSpPr>
        <p:spPr>
          <a:xfrm>
            <a:off x="6807835" y="1478280"/>
            <a:ext cx="1245235" cy="2480945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对角圆角矩形 5"/>
          <p:cNvSpPr/>
          <p:nvPr/>
        </p:nvSpPr>
        <p:spPr>
          <a:xfrm>
            <a:off x="6807835" y="4542155"/>
            <a:ext cx="1245235" cy="1844675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对角圆角矩形 7"/>
          <p:cNvSpPr/>
          <p:nvPr/>
        </p:nvSpPr>
        <p:spPr>
          <a:xfrm>
            <a:off x="9106535" y="3070860"/>
            <a:ext cx="1476375" cy="27178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8053070" y="3515360"/>
            <a:ext cx="998855" cy="44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>
            <a:off x="8124825" y="5383530"/>
            <a:ext cx="95567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H="1" flipV="1">
            <a:off x="3735070" y="5374005"/>
            <a:ext cx="3063240" cy="95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7052945" y="2999105"/>
            <a:ext cx="75565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p>
            <a:r>
              <a:rPr lang="zh-CN" altLang="en-US"/>
              <a:t>命令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7052310" y="3454400"/>
            <a:ext cx="75565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p>
            <a:r>
              <a:rPr lang="zh-CN" altLang="en-US"/>
              <a:t>命令</a:t>
            </a:r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7052310" y="2534285"/>
            <a:ext cx="75565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p>
            <a:r>
              <a:rPr lang="zh-CN" altLang="en-US"/>
              <a:t>命令</a:t>
            </a:r>
            <a:r>
              <a:rPr lang="en-US" altLang="zh-CN"/>
              <a:t>4</a:t>
            </a:r>
            <a:endParaRPr lang="en-US" altLang="zh-CN"/>
          </a:p>
        </p:txBody>
      </p:sp>
      <p:sp>
        <p:nvSpPr>
          <p:cNvPr id="17" name="文本框 16"/>
          <p:cNvSpPr txBox="1"/>
          <p:nvPr/>
        </p:nvSpPr>
        <p:spPr>
          <a:xfrm>
            <a:off x="7052310" y="2099310"/>
            <a:ext cx="75565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p>
            <a:r>
              <a:rPr lang="zh-CN" altLang="en-US"/>
              <a:t>命令</a:t>
            </a:r>
            <a:r>
              <a:rPr lang="en-US" altLang="zh-CN"/>
              <a:t>5</a:t>
            </a:r>
            <a:endParaRPr lang="en-US" altLang="zh-CN"/>
          </a:p>
        </p:txBody>
      </p:sp>
      <p:sp>
        <p:nvSpPr>
          <p:cNvPr id="18" name="文本框 17"/>
          <p:cNvSpPr txBox="1"/>
          <p:nvPr/>
        </p:nvSpPr>
        <p:spPr>
          <a:xfrm>
            <a:off x="7052310" y="1656715"/>
            <a:ext cx="760095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p>
            <a:r>
              <a:rPr lang="zh-CN" altLang="en-US"/>
              <a:t>命令</a:t>
            </a:r>
            <a:r>
              <a:rPr lang="en-US" altLang="zh-CN"/>
              <a:t>n</a:t>
            </a:r>
            <a:endParaRPr lang="en-US" altLang="zh-CN"/>
          </a:p>
        </p:txBody>
      </p:sp>
      <p:sp>
        <p:nvSpPr>
          <p:cNvPr id="19" name="文本框 18"/>
          <p:cNvSpPr txBox="1"/>
          <p:nvPr/>
        </p:nvSpPr>
        <p:spPr>
          <a:xfrm>
            <a:off x="9247505" y="4084320"/>
            <a:ext cx="121285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p>
            <a:pPr algn="l"/>
            <a:r>
              <a:rPr lang="zh-CN" altLang="en-US">
                <a:solidFill>
                  <a:schemeClr val="tx1"/>
                </a:solidFill>
                <a:sym typeface="+mn-ea"/>
              </a:rPr>
              <a:t>执行</a:t>
            </a:r>
            <a:r>
              <a:rPr lang="zh-CN" altLang="en-US"/>
              <a:t>命令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20" name="文本框 19"/>
          <p:cNvSpPr txBox="1"/>
          <p:nvPr/>
        </p:nvSpPr>
        <p:spPr>
          <a:xfrm>
            <a:off x="7962265" y="67564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tx1"/>
                </a:solidFill>
              </a:rPr>
              <a:t>服务端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655435" y="110998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输入缓存队列</a:t>
            </a:r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955790" y="417385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输出缓存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7052310" y="4822190"/>
            <a:ext cx="75565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p>
            <a:r>
              <a:rPr lang="zh-CN" altLang="en-US"/>
              <a:t>返回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24" name="文本框 23"/>
          <p:cNvSpPr txBox="1"/>
          <p:nvPr/>
        </p:nvSpPr>
        <p:spPr>
          <a:xfrm>
            <a:off x="7056755" y="5420360"/>
            <a:ext cx="755650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p>
            <a:r>
              <a:rPr lang="zh-CN" altLang="en-US"/>
              <a:t>返回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2691765" y="278511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客户端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071880" y="2776220"/>
            <a:ext cx="459740" cy="14630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/>
              <a:t>命令执行模式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9000">
        <p:fade/>
      </p:transition>
    </mc:Choice>
    <mc:Fallback>
      <p:transition spd="med" advClick="0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9550" y="195263"/>
            <a:ext cx="11772900" cy="6467475"/>
          </a:xfrm>
          <a:prstGeom prst="rect">
            <a:avLst/>
          </a:prstGeom>
          <a:solidFill>
            <a:srgbClr val="FDFDFD"/>
          </a:solidFill>
          <a:ln>
            <a:noFill/>
          </a:ln>
          <a:effectLst>
            <a:outerShdw blurRad="635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09550" y="1992653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69" name="Group 146"/>
          <p:cNvGrpSpPr/>
          <p:nvPr/>
        </p:nvGrpSpPr>
        <p:grpSpPr>
          <a:xfrm>
            <a:off x="1329368" y="1588269"/>
            <a:ext cx="577374" cy="577374"/>
            <a:chOff x="7821918" y="3971761"/>
            <a:chExt cx="578338" cy="578338"/>
          </a:xfrm>
        </p:grpSpPr>
        <p:sp>
          <p:nvSpPr>
            <p:cNvPr id="70" name="Rounded Rectangle 147"/>
            <p:cNvSpPr/>
            <p:nvPr/>
          </p:nvSpPr>
          <p:spPr bwMode="auto">
            <a:xfrm>
              <a:off x="7821918" y="3971761"/>
              <a:ext cx="578338" cy="578338"/>
            </a:xfrm>
            <a:prstGeom prst="roundRect">
              <a:avLst/>
            </a:prstGeom>
            <a:solidFill>
              <a:srgbClr val="B11C1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71" name="Group 148"/>
            <p:cNvGrpSpPr/>
            <p:nvPr/>
          </p:nvGrpSpPr>
          <p:grpSpPr bwMode="auto">
            <a:xfrm>
              <a:off x="8021781" y="4146540"/>
              <a:ext cx="179536" cy="237828"/>
              <a:chOff x="8235951" y="2905126"/>
              <a:chExt cx="244475" cy="323850"/>
            </a:xfrm>
            <a:solidFill>
              <a:sysClr val="window" lastClr="FFFFFF"/>
            </a:solidFill>
          </p:grpSpPr>
          <p:sp>
            <p:nvSpPr>
              <p:cNvPr id="72" name="Freeform 121"/>
              <p:cNvSpPr/>
              <p:nvPr/>
            </p:nvSpPr>
            <p:spPr bwMode="auto">
              <a:xfrm>
                <a:off x="8291513" y="3022601"/>
                <a:ext cx="131763" cy="11113"/>
              </a:xfrm>
              <a:custGeom>
                <a:avLst/>
                <a:gdLst>
                  <a:gd name="T0" fmla="*/ 33 w 35"/>
                  <a:gd name="T1" fmla="*/ 0 h 3"/>
                  <a:gd name="T2" fmla="*/ 1 w 35"/>
                  <a:gd name="T3" fmla="*/ 0 h 3"/>
                  <a:gd name="T4" fmla="*/ 0 w 35"/>
                  <a:gd name="T5" fmla="*/ 1 h 3"/>
                  <a:gd name="T6" fmla="*/ 1 w 35"/>
                  <a:gd name="T7" fmla="*/ 3 h 3"/>
                  <a:gd name="T8" fmla="*/ 33 w 35"/>
                  <a:gd name="T9" fmla="*/ 3 h 3"/>
                  <a:gd name="T10" fmla="*/ 35 w 35"/>
                  <a:gd name="T11" fmla="*/ 1 h 3"/>
                  <a:gd name="T12" fmla="*/ 33 w 35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3">
                    <a:moveTo>
                      <a:pt x="33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4" y="3"/>
                      <a:pt x="35" y="2"/>
                      <a:pt x="35" y="1"/>
                    </a:cubicBezTo>
                    <a:cubicBezTo>
                      <a:pt x="35" y="0"/>
                      <a:pt x="34" y="0"/>
                      <a:pt x="3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3" name="Freeform 122"/>
              <p:cNvSpPr/>
              <p:nvPr/>
            </p:nvSpPr>
            <p:spPr bwMode="auto">
              <a:xfrm>
                <a:off x="8291513" y="3060701"/>
                <a:ext cx="131763" cy="11113"/>
              </a:xfrm>
              <a:custGeom>
                <a:avLst/>
                <a:gdLst>
                  <a:gd name="T0" fmla="*/ 33 w 35"/>
                  <a:gd name="T1" fmla="*/ 0 h 3"/>
                  <a:gd name="T2" fmla="*/ 1 w 35"/>
                  <a:gd name="T3" fmla="*/ 0 h 3"/>
                  <a:gd name="T4" fmla="*/ 0 w 35"/>
                  <a:gd name="T5" fmla="*/ 1 h 3"/>
                  <a:gd name="T6" fmla="*/ 1 w 35"/>
                  <a:gd name="T7" fmla="*/ 3 h 3"/>
                  <a:gd name="T8" fmla="*/ 33 w 35"/>
                  <a:gd name="T9" fmla="*/ 3 h 3"/>
                  <a:gd name="T10" fmla="*/ 35 w 35"/>
                  <a:gd name="T11" fmla="*/ 1 h 3"/>
                  <a:gd name="T12" fmla="*/ 33 w 35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3">
                    <a:moveTo>
                      <a:pt x="33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4" y="3"/>
                      <a:pt x="35" y="2"/>
                      <a:pt x="35" y="1"/>
                    </a:cubicBezTo>
                    <a:cubicBezTo>
                      <a:pt x="35" y="0"/>
                      <a:pt x="34" y="0"/>
                      <a:pt x="3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4" name="Freeform 123"/>
              <p:cNvSpPr/>
              <p:nvPr/>
            </p:nvSpPr>
            <p:spPr bwMode="auto">
              <a:xfrm>
                <a:off x="8291513" y="3094038"/>
                <a:ext cx="131763" cy="14288"/>
              </a:xfrm>
              <a:custGeom>
                <a:avLst/>
                <a:gdLst>
                  <a:gd name="T0" fmla="*/ 33 w 35"/>
                  <a:gd name="T1" fmla="*/ 0 h 4"/>
                  <a:gd name="T2" fmla="*/ 1 w 35"/>
                  <a:gd name="T3" fmla="*/ 0 h 4"/>
                  <a:gd name="T4" fmla="*/ 0 w 35"/>
                  <a:gd name="T5" fmla="*/ 2 h 4"/>
                  <a:gd name="T6" fmla="*/ 1 w 35"/>
                  <a:gd name="T7" fmla="*/ 4 h 4"/>
                  <a:gd name="T8" fmla="*/ 33 w 35"/>
                  <a:gd name="T9" fmla="*/ 4 h 4"/>
                  <a:gd name="T10" fmla="*/ 35 w 35"/>
                  <a:gd name="T11" fmla="*/ 2 h 4"/>
                  <a:gd name="T12" fmla="*/ 33 w 3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4">
                    <a:moveTo>
                      <a:pt x="33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4" y="4"/>
                      <a:pt x="35" y="3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5" name="Freeform 124"/>
              <p:cNvSpPr/>
              <p:nvPr/>
            </p:nvSpPr>
            <p:spPr bwMode="auto">
              <a:xfrm>
                <a:off x="8291513" y="3132138"/>
                <a:ext cx="131763" cy="14288"/>
              </a:xfrm>
              <a:custGeom>
                <a:avLst/>
                <a:gdLst>
                  <a:gd name="T0" fmla="*/ 33 w 35"/>
                  <a:gd name="T1" fmla="*/ 0 h 4"/>
                  <a:gd name="T2" fmla="*/ 1 w 35"/>
                  <a:gd name="T3" fmla="*/ 0 h 4"/>
                  <a:gd name="T4" fmla="*/ 0 w 35"/>
                  <a:gd name="T5" fmla="*/ 2 h 4"/>
                  <a:gd name="T6" fmla="*/ 1 w 35"/>
                  <a:gd name="T7" fmla="*/ 4 h 4"/>
                  <a:gd name="T8" fmla="*/ 33 w 35"/>
                  <a:gd name="T9" fmla="*/ 4 h 4"/>
                  <a:gd name="T10" fmla="*/ 35 w 35"/>
                  <a:gd name="T11" fmla="*/ 2 h 4"/>
                  <a:gd name="T12" fmla="*/ 33 w 35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4">
                    <a:moveTo>
                      <a:pt x="33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4" y="4"/>
                      <a:pt x="35" y="3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6" name="Freeform 125"/>
              <p:cNvSpPr/>
              <p:nvPr/>
            </p:nvSpPr>
            <p:spPr bwMode="auto">
              <a:xfrm>
                <a:off x="8235951" y="2916238"/>
                <a:ext cx="244475" cy="312738"/>
              </a:xfrm>
              <a:custGeom>
                <a:avLst/>
                <a:gdLst>
                  <a:gd name="T0" fmla="*/ 60 w 65"/>
                  <a:gd name="T1" fmla="*/ 0 h 83"/>
                  <a:gd name="T2" fmla="*/ 46 w 65"/>
                  <a:gd name="T3" fmla="*/ 0 h 83"/>
                  <a:gd name="T4" fmla="*/ 46 w 65"/>
                  <a:gd name="T5" fmla="*/ 8 h 83"/>
                  <a:gd name="T6" fmla="*/ 57 w 65"/>
                  <a:gd name="T7" fmla="*/ 8 h 83"/>
                  <a:gd name="T8" fmla="*/ 57 w 65"/>
                  <a:gd name="T9" fmla="*/ 14 h 83"/>
                  <a:gd name="T10" fmla="*/ 57 w 65"/>
                  <a:gd name="T11" fmla="*/ 75 h 83"/>
                  <a:gd name="T12" fmla="*/ 8 w 65"/>
                  <a:gd name="T13" fmla="*/ 75 h 83"/>
                  <a:gd name="T14" fmla="*/ 8 w 65"/>
                  <a:gd name="T15" fmla="*/ 8 h 83"/>
                  <a:gd name="T16" fmla="*/ 19 w 65"/>
                  <a:gd name="T17" fmla="*/ 8 h 83"/>
                  <a:gd name="T18" fmla="*/ 19 w 65"/>
                  <a:gd name="T19" fmla="*/ 0 h 83"/>
                  <a:gd name="T20" fmla="*/ 5 w 65"/>
                  <a:gd name="T21" fmla="*/ 0 h 83"/>
                  <a:gd name="T22" fmla="*/ 0 w 65"/>
                  <a:gd name="T23" fmla="*/ 4 h 83"/>
                  <a:gd name="T24" fmla="*/ 0 w 65"/>
                  <a:gd name="T25" fmla="*/ 79 h 83"/>
                  <a:gd name="T26" fmla="*/ 5 w 65"/>
                  <a:gd name="T27" fmla="*/ 83 h 83"/>
                  <a:gd name="T28" fmla="*/ 60 w 65"/>
                  <a:gd name="T29" fmla="*/ 83 h 83"/>
                  <a:gd name="T30" fmla="*/ 65 w 65"/>
                  <a:gd name="T31" fmla="*/ 79 h 83"/>
                  <a:gd name="T32" fmla="*/ 65 w 65"/>
                  <a:gd name="T33" fmla="*/ 4 h 83"/>
                  <a:gd name="T34" fmla="*/ 60 w 65"/>
                  <a:gd name="T3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5" h="83">
                    <a:moveTo>
                      <a:pt x="60" y="0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57" y="8"/>
                      <a:pt x="57" y="8"/>
                      <a:pt x="57" y="8"/>
                    </a:cubicBezTo>
                    <a:cubicBezTo>
                      <a:pt x="57" y="14"/>
                      <a:pt x="57" y="14"/>
                      <a:pt x="57" y="14"/>
                    </a:cubicBezTo>
                    <a:cubicBezTo>
                      <a:pt x="57" y="75"/>
                      <a:pt x="57" y="75"/>
                      <a:pt x="57" y="75"/>
                    </a:cubicBezTo>
                    <a:cubicBezTo>
                      <a:pt x="8" y="75"/>
                      <a:pt x="8" y="75"/>
                      <a:pt x="8" y="75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1"/>
                      <a:pt x="2" y="83"/>
                      <a:pt x="5" y="83"/>
                    </a:cubicBezTo>
                    <a:cubicBezTo>
                      <a:pt x="60" y="83"/>
                      <a:pt x="60" y="83"/>
                      <a:pt x="60" y="83"/>
                    </a:cubicBezTo>
                    <a:cubicBezTo>
                      <a:pt x="63" y="83"/>
                      <a:pt x="65" y="81"/>
                      <a:pt x="65" y="79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5" y="2"/>
                      <a:pt x="63" y="0"/>
                      <a:pt x="6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7" name="Freeform 126"/>
              <p:cNvSpPr/>
              <p:nvPr/>
            </p:nvSpPr>
            <p:spPr bwMode="auto">
              <a:xfrm>
                <a:off x="8329613" y="2924176"/>
                <a:ext cx="55563" cy="22225"/>
              </a:xfrm>
              <a:custGeom>
                <a:avLst/>
                <a:gdLst>
                  <a:gd name="T0" fmla="*/ 15 w 15"/>
                  <a:gd name="T1" fmla="*/ 1 h 6"/>
                  <a:gd name="T2" fmla="*/ 15 w 15"/>
                  <a:gd name="T3" fmla="*/ 0 h 6"/>
                  <a:gd name="T4" fmla="*/ 14 w 15"/>
                  <a:gd name="T5" fmla="*/ 0 h 6"/>
                  <a:gd name="T6" fmla="*/ 1 w 15"/>
                  <a:gd name="T7" fmla="*/ 0 h 6"/>
                  <a:gd name="T8" fmla="*/ 0 w 15"/>
                  <a:gd name="T9" fmla="*/ 0 h 6"/>
                  <a:gd name="T10" fmla="*/ 0 w 15"/>
                  <a:gd name="T11" fmla="*/ 1 h 6"/>
                  <a:gd name="T12" fmla="*/ 0 w 15"/>
                  <a:gd name="T13" fmla="*/ 6 h 6"/>
                  <a:gd name="T14" fmla="*/ 15 w 15"/>
                  <a:gd name="T15" fmla="*/ 6 h 6"/>
                  <a:gd name="T16" fmla="*/ 15 w 15"/>
                  <a:gd name="T1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6">
                    <a:moveTo>
                      <a:pt x="15" y="1"/>
                    </a:moveTo>
                    <a:cubicBezTo>
                      <a:pt x="15" y="1"/>
                      <a:pt x="15" y="0"/>
                      <a:pt x="15" y="0"/>
                    </a:cubicBezTo>
                    <a:cubicBezTo>
                      <a:pt x="15" y="0"/>
                      <a:pt x="14" y="0"/>
                      <a:pt x="14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5" y="6"/>
                      <a:pt x="15" y="6"/>
                      <a:pt x="15" y="6"/>
                    </a:cubicBezTo>
                    <a:lnTo>
                      <a:pt x="1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8" name="Freeform 127"/>
              <p:cNvSpPr>
                <a:spLocks noEditPoints="1"/>
              </p:cNvSpPr>
              <p:nvPr/>
            </p:nvSpPr>
            <p:spPr bwMode="auto">
              <a:xfrm>
                <a:off x="8310563" y="2905126"/>
                <a:ext cx="93663" cy="60325"/>
              </a:xfrm>
              <a:custGeom>
                <a:avLst/>
                <a:gdLst>
                  <a:gd name="T0" fmla="*/ 4 w 25"/>
                  <a:gd name="T1" fmla="*/ 16 h 16"/>
                  <a:gd name="T2" fmla="*/ 21 w 25"/>
                  <a:gd name="T3" fmla="*/ 16 h 16"/>
                  <a:gd name="T4" fmla="*/ 24 w 25"/>
                  <a:gd name="T5" fmla="*/ 15 h 16"/>
                  <a:gd name="T6" fmla="*/ 25 w 25"/>
                  <a:gd name="T7" fmla="*/ 13 h 16"/>
                  <a:gd name="T8" fmla="*/ 25 w 25"/>
                  <a:gd name="T9" fmla="*/ 2 h 16"/>
                  <a:gd name="T10" fmla="*/ 24 w 25"/>
                  <a:gd name="T11" fmla="*/ 1 h 16"/>
                  <a:gd name="T12" fmla="*/ 21 w 25"/>
                  <a:gd name="T13" fmla="*/ 0 h 16"/>
                  <a:gd name="T14" fmla="*/ 4 w 25"/>
                  <a:gd name="T15" fmla="*/ 0 h 16"/>
                  <a:gd name="T16" fmla="*/ 1 w 25"/>
                  <a:gd name="T17" fmla="*/ 1 h 16"/>
                  <a:gd name="T18" fmla="*/ 0 w 25"/>
                  <a:gd name="T19" fmla="*/ 2 h 16"/>
                  <a:gd name="T20" fmla="*/ 0 w 25"/>
                  <a:gd name="T21" fmla="*/ 13 h 16"/>
                  <a:gd name="T22" fmla="*/ 1 w 25"/>
                  <a:gd name="T23" fmla="*/ 15 h 16"/>
                  <a:gd name="T24" fmla="*/ 4 w 25"/>
                  <a:gd name="T25" fmla="*/ 16 h 16"/>
                  <a:gd name="T26" fmla="*/ 3 w 25"/>
                  <a:gd name="T27" fmla="*/ 6 h 16"/>
                  <a:gd name="T28" fmla="*/ 4 w 25"/>
                  <a:gd name="T29" fmla="*/ 4 h 16"/>
                  <a:gd name="T30" fmla="*/ 4 w 25"/>
                  <a:gd name="T31" fmla="*/ 4 h 16"/>
                  <a:gd name="T32" fmla="*/ 6 w 25"/>
                  <a:gd name="T33" fmla="*/ 3 h 16"/>
                  <a:gd name="T34" fmla="*/ 19 w 25"/>
                  <a:gd name="T35" fmla="*/ 3 h 16"/>
                  <a:gd name="T36" fmla="*/ 21 w 25"/>
                  <a:gd name="T37" fmla="*/ 4 h 16"/>
                  <a:gd name="T38" fmla="*/ 21 w 25"/>
                  <a:gd name="T39" fmla="*/ 4 h 16"/>
                  <a:gd name="T40" fmla="*/ 22 w 25"/>
                  <a:gd name="T41" fmla="*/ 6 h 16"/>
                  <a:gd name="T42" fmla="*/ 22 w 25"/>
                  <a:gd name="T43" fmla="*/ 9 h 16"/>
                  <a:gd name="T44" fmla="*/ 21 w 25"/>
                  <a:gd name="T45" fmla="*/ 11 h 16"/>
                  <a:gd name="T46" fmla="*/ 19 w 25"/>
                  <a:gd name="T47" fmla="*/ 12 h 16"/>
                  <a:gd name="T48" fmla="*/ 6 w 25"/>
                  <a:gd name="T49" fmla="*/ 12 h 16"/>
                  <a:gd name="T50" fmla="*/ 4 w 25"/>
                  <a:gd name="T51" fmla="*/ 11 h 16"/>
                  <a:gd name="T52" fmla="*/ 3 w 25"/>
                  <a:gd name="T53" fmla="*/ 9 h 16"/>
                  <a:gd name="T54" fmla="*/ 3 w 25"/>
                  <a:gd name="T55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5" h="16">
                    <a:moveTo>
                      <a:pt x="4" y="16"/>
                    </a:moveTo>
                    <a:cubicBezTo>
                      <a:pt x="21" y="16"/>
                      <a:pt x="21" y="16"/>
                      <a:pt x="21" y="16"/>
                    </a:cubicBezTo>
                    <a:cubicBezTo>
                      <a:pt x="22" y="16"/>
                      <a:pt x="23" y="16"/>
                      <a:pt x="24" y="15"/>
                    </a:cubicBezTo>
                    <a:cubicBezTo>
                      <a:pt x="24" y="15"/>
                      <a:pt x="25" y="14"/>
                      <a:pt x="25" y="13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5" y="2"/>
                      <a:pt x="24" y="1"/>
                      <a:pt x="24" y="1"/>
                    </a:cubicBezTo>
                    <a:cubicBezTo>
                      <a:pt x="23" y="0"/>
                      <a:pt x="22" y="0"/>
                      <a:pt x="2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1" y="15"/>
                      <a:pt x="1" y="15"/>
                    </a:cubicBezTo>
                    <a:cubicBezTo>
                      <a:pt x="2" y="16"/>
                      <a:pt x="3" y="16"/>
                      <a:pt x="4" y="16"/>
                    </a:cubicBezTo>
                    <a:close/>
                    <a:moveTo>
                      <a:pt x="3" y="6"/>
                    </a:moveTo>
                    <a:cubicBezTo>
                      <a:pt x="3" y="5"/>
                      <a:pt x="3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3"/>
                      <a:pt x="6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20" y="3"/>
                      <a:pt x="20" y="4"/>
                      <a:pt x="21" y="4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4"/>
                      <a:pt x="22" y="5"/>
                      <a:pt x="22" y="6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10"/>
                      <a:pt x="21" y="11"/>
                      <a:pt x="21" y="11"/>
                    </a:cubicBezTo>
                    <a:cubicBezTo>
                      <a:pt x="20" y="12"/>
                      <a:pt x="20" y="12"/>
                      <a:pt x="19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5" y="12"/>
                      <a:pt x="5" y="12"/>
                      <a:pt x="4" y="11"/>
                    </a:cubicBezTo>
                    <a:cubicBezTo>
                      <a:pt x="4" y="11"/>
                      <a:pt x="3" y="10"/>
                      <a:pt x="3" y="9"/>
                    </a:cubicBezTo>
                    <a:lnTo>
                      <a:pt x="3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79" name="Freeform 128"/>
              <p:cNvSpPr/>
              <p:nvPr/>
            </p:nvSpPr>
            <p:spPr bwMode="auto">
              <a:xfrm>
                <a:off x="8291513" y="3165476"/>
                <a:ext cx="131763" cy="11113"/>
              </a:xfrm>
              <a:custGeom>
                <a:avLst/>
                <a:gdLst>
                  <a:gd name="T0" fmla="*/ 33 w 35"/>
                  <a:gd name="T1" fmla="*/ 0 h 3"/>
                  <a:gd name="T2" fmla="*/ 1 w 35"/>
                  <a:gd name="T3" fmla="*/ 0 h 3"/>
                  <a:gd name="T4" fmla="*/ 0 w 35"/>
                  <a:gd name="T5" fmla="*/ 2 h 3"/>
                  <a:gd name="T6" fmla="*/ 1 w 35"/>
                  <a:gd name="T7" fmla="*/ 3 h 3"/>
                  <a:gd name="T8" fmla="*/ 33 w 35"/>
                  <a:gd name="T9" fmla="*/ 3 h 3"/>
                  <a:gd name="T10" fmla="*/ 35 w 35"/>
                  <a:gd name="T11" fmla="*/ 2 h 3"/>
                  <a:gd name="T12" fmla="*/ 33 w 35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3">
                    <a:moveTo>
                      <a:pt x="33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4" y="3"/>
                      <a:pt x="35" y="3"/>
                      <a:pt x="35" y="2"/>
                    </a:cubicBezTo>
                    <a:cubicBezTo>
                      <a:pt x="35" y="1"/>
                      <a:pt x="34" y="0"/>
                      <a:pt x="3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0" name="Group 157"/>
          <p:cNvGrpSpPr/>
          <p:nvPr/>
        </p:nvGrpSpPr>
        <p:grpSpPr>
          <a:xfrm>
            <a:off x="1307143" y="2968336"/>
            <a:ext cx="577374" cy="577374"/>
            <a:chOff x="7802099" y="4712127"/>
            <a:chExt cx="578338" cy="578338"/>
          </a:xfrm>
        </p:grpSpPr>
        <p:sp>
          <p:nvSpPr>
            <p:cNvPr id="81" name="Rounded Rectangle 158"/>
            <p:cNvSpPr/>
            <p:nvPr/>
          </p:nvSpPr>
          <p:spPr bwMode="auto">
            <a:xfrm>
              <a:off x="7802099" y="4712127"/>
              <a:ext cx="578338" cy="57833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82" name="Group 159"/>
            <p:cNvGrpSpPr/>
            <p:nvPr/>
          </p:nvGrpSpPr>
          <p:grpSpPr bwMode="auto">
            <a:xfrm>
              <a:off x="7989258" y="4866714"/>
              <a:ext cx="204019" cy="237827"/>
              <a:chOff x="7548563" y="2860676"/>
              <a:chExt cx="277813" cy="323850"/>
            </a:xfrm>
            <a:solidFill>
              <a:sysClr val="window" lastClr="FFFFFF"/>
            </a:solidFill>
          </p:grpSpPr>
          <p:sp>
            <p:nvSpPr>
              <p:cNvPr id="83" name="Freeform 65"/>
              <p:cNvSpPr/>
              <p:nvPr/>
            </p:nvSpPr>
            <p:spPr bwMode="auto">
              <a:xfrm>
                <a:off x="7585076" y="2946401"/>
                <a:ext cx="200025" cy="125413"/>
              </a:xfrm>
              <a:custGeom>
                <a:avLst/>
                <a:gdLst>
                  <a:gd name="T0" fmla="*/ 48 w 53"/>
                  <a:gd name="T1" fmla="*/ 2 h 33"/>
                  <a:gd name="T2" fmla="*/ 32 w 53"/>
                  <a:gd name="T3" fmla="*/ 17 h 33"/>
                  <a:gd name="T4" fmla="*/ 23 w 53"/>
                  <a:gd name="T5" fmla="*/ 8 h 33"/>
                  <a:gd name="T6" fmla="*/ 3 w 53"/>
                  <a:gd name="T7" fmla="*/ 28 h 33"/>
                  <a:gd name="T8" fmla="*/ 6 w 53"/>
                  <a:gd name="T9" fmla="*/ 31 h 33"/>
                  <a:gd name="T10" fmla="*/ 23 w 53"/>
                  <a:gd name="T11" fmla="*/ 15 h 33"/>
                  <a:gd name="T12" fmla="*/ 32 w 53"/>
                  <a:gd name="T13" fmla="*/ 24 h 33"/>
                  <a:gd name="T14" fmla="*/ 51 w 53"/>
                  <a:gd name="T15" fmla="*/ 6 h 33"/>
                  <a:gd name="T16" fmla="*/ 48 w 53"/>
                  <a:gd name="T17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33">
                    <a:moveTo>
                      <a:pt x="48" y="2"/>
                    </a:move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23" y="8"/>
                      <a:pt x="23" y="8"/>
                    </a:cubicBezTo>
                    <a:cubicBezTo>
                      <a:pt x="15" y="15"/>
                      <a:pt x="10" y="20"/>
                      <a:pt x="3" y="28"/>
                    </a:cubicBezTo>
                    <a:cubicBezTo>
                      <a:pt x="0" y="30"/>
                      <a:pt x="4" y="33"/>
                      <a:pt x="6" y="31"/>
                    </a:cubicBezTo>
                    <a:cubicBezTo>
                      <a:pt x="13" y="25"/>
                      <a:pt x="16" y="21"/>
                      <a:pt x="23" y="15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40" y="17"/>
                      <a:pt x="43" y="13"/>
                      <a:pt x="51" y="6"/>
                    </a:cubicBezTo>
                    <a:cubicBezTo>
                      <a:pt x="53" y="3"/>
                      <a:pt x="50" y="0"/>
                      <a:pt x="4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4" name="Freeform 66"/>
              <p:cNvSpPr/>
              <p:nvPr/>
            </p:nvSpPr>
            <p:spPr bwMode="auto">
              <a:xfrm>
                <a:off x="7600951" y="3124201"/>
                <a:ext cx="71438" cy="60325"/>
              </a:xfrm>
              <a:custGeom>
                <a:avLst/>
                <a:gdLst>
                  <a:gd name="T0" fmla="*/ 2 w 19"/>
                  <a:gd name="T1" fmla="*/ 10 h 16"/>
                  <a:gd name="T2" fmla="*/ 5 w 19"/>
                  <a:gd name="T3" fmla="*/ 14 h 16"/>
                  <a:gd name="T4" fmla="*/ 19 w 19"/>
                  <a:gd name="T5" fmla="*/ 0 h 16"/>
                  <a:gd name="T6" fmla="*/ 12 w 19"/>
                  <a:gd name="T7" fmla="*/ 0 h 16"/>
                  <a:gd name="T8" fmla="*/ 2 w 19"/>
                  <a:gd name="T9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6">
                    <a:moveTo>
                      <a:pt x="2" y="10"/>
                    </a:moveTo>
                    <a:cubicBezTo>
                      <a:pt x="0" y="13"/>
                      <a:pt x="3" y="16"/>
                      <a:pt x="5" y="14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2" y="0"/>
                      <a:pt x="12" y="0"/>
                      <a:pt x="12" y="0"/>
                    </a:cubicBezTo>
                    <a:lnTo>
                      <a:pt x="2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5" name="Freeform 67"/>
              <p:cNvSpPr/>
              <p:nvPr/>
            </p:nvSpPr>
            <p:spPr bwMode="auto">
              <a:xfrm>
                <a:off x="7702551" y="3124201"/>
                <a:ext cx="71438" cy="60325"/>
              </a:xfrm>
              <a:custGeom>
                <a:avLst/>
                <a:gdLst>
                  <a:gd name="T0" fmla="*/ 6 w 19"/>
                  <a:gd name="T1" fmla="*/ 0 h 16"/>
                  <a:gd name="T2" fmla="*/ 0 w 19"/>
                  <a:gd name="T3" fmla="*/ 0 h 16"/>
                  <a:gd name="T4" fmla="*/ 13 w 19"/>
                  <a:gd name="T5" fmla="*/ 14 h 16"/>
                  <a:gd name="T6" fmla="*/ 17 w 19"/>
                  <a:gd name="T7" fmla="*/ 10 h 16"/>
                  <a:gd name="T8" fmla="*/ 6 w 19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6">
                    <a:moveTo>
                      <a:pt x="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6" y="16"/>
                      <a:pt x="19" y="13"/>
                      <a:pt x="17" y="10"/>
                    </a:cubicBez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6" name="Freeform 68"/>
              <p:cNvSpPr/>
              <p:nvPr/>
            </p:nvSpPr>
            <p:spPr bwMode="auto">
              <a:xfrm>
                <a:off x="7675563" y="3124201"/>
                <a:ext cx="19050" cy="55563"/>
              </a:xfrm>
              <a:custGeom>
                <a:avLst/>
                <a:gdLst>
                  <a:gd name="T0" fmla="*/ 0 w 5"/>
                  <a:gd name="T1" fmla="*/ 12 h 15"/>
                  <a:gd name="T2" fmla="*/ 5 w 5"/>
                  <a:gd name="T3" fmla="*/ 12 h 15"/>
                  <a:gd name="T4" fmla="*/ 5 w 5"/>
                  <a:gd name="T5" fmla="*/ 0 h 15"/>
                  <a:gd name="T6" fmla="*/ 0 w 5"/>
                  <a:gd name="T7" fmla="*/ 0 h 15"/>
                  <a:gd name="T8" fmla="*/ 0 w 5"/>
                  <a:gd name="T9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5">
                    <a:moveTo>
                      <a:pt x="0" y="12"/>
                    </a:moveTo>
                    <a:cubicBezTo>
                      <a:pt x="0" y="15"/>
                      <a:pt x="5" y="15"/>
                      <a:pt x="5" y="1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7" name="Freeform 69"/>
              <p:cNvSpPr/>
              <p:nvPr/>
            </p:nvSpPr>
            <p:spPr bwMode="auto">
              <a:xfrm>
                <a:off x="7675563" y="2860676"/>
                <a:ext cx="19050" cy="30163"/>
              </a:xfrm>
              <a:custGeom>
                <a:avLst/>
                <a:gdLst>
                  <a:gd name="T0" fmla="*/ 5 w 5"/>
                  <a:gd name="T1" fmla="*/ 3 h 8"/>
                  <a:gd name="T2" fmla="*/ 0 w 5"/>
                  <a:gd name="T3" fmla="*/ 3 h 8"/>
                  <a:gd name="T4" fmla="*/ 0 w 5"/>
                  <a:gd name="T5" fmla="*/ 8 h 8"/>
                  <a:gd name="T6" fmla="*/ 5 w 5"/>
                  <a:gd name="T7" fmla="*/ 8 h 8"/>
                  <a:gd name="T8" fmla="*/ 5 w 5"/>
                  <a:gd name="T9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5" y="3"/>
                    </a:moveTo>
                    <a:cubicBezTo>
                      <a:pt x="5" y="0"/>
                      <a:pt x="0" y="0"/>
                      <a:pt x="0" y="3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5" y="8"/>
                      <a:pt x="5" y="8"/>
                      <a:pt x="5" y="8"/>
                    </a:cubicBezTo>
                    <a:lnTo>
                      <a:pt x="5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8" name="Freeform 70"/>
              <p:cNvSpPr>
                <a:spLocks noEditPoints="1"/>
              </p:cNvSpPr>
              <p:nvPr/>
            </p:nvSpPr>
            <p:spPr bwMode="auto">
              <a:xfrm>
                <a:off x="7548563" y="2898776"/>
                <a:ext cx="277813" cy="217488"/>
              </a:xfrm>
              <a:custGeom>
                <a:avLst/>
                <a:gdLst>
                  <a:gd name="T0" fmla="*/ 68 w 74"/>
                  <a:gd name="T1" fmla="*/ 0 h 58"/>
                  <a:gd name="T2" fmla="*/ 5 w 74"/>
                  <a:gd name="T3" fmla="*/ 0 h 58"/>
                  <a:gd name="T4" fmla="*/ 0 w 74"/>
                  <a:gd name="T5" fmla="*/ 5 h 58"/>
                  <a:gd name="T6" fmla="*/ 0 w 74"/>
                  <a:gd name="T7" fmla="*/ 52 h 58"/>
                  <a:gd name="T8" fmla="*/ 5 w 74"/>
                  <a:gd name="T9" fmla="*/ 58 h 58"/>
                  <a:gd name="T10" fmla="*/ 68 w 74"/>
                  <a:gd name="T11" fmla="*/ 58 h 58"/>
                  <a:gd name="T12" fmla="*/ 74 w 74"/>
                  <a:gd name="T13" fmla="*/ 52 h 58"/>
                  <a:gd name="T14" fmla="*/ 74 w 74"/>
                  <a:gd name="T15" fmla="*/ 5 h 58"/>
                  <a:gd name="T16" fmla="*/ 68 w 74"/>
                  <a:gd name="T17" fmla="*/ 0 h 58"/>
                  <a:gd name="T18" fmla="*/ 66 w 74"/>
                  <a:gd name="T19" fmla="*/ 50 h 58"/>
                  <a:gd name="T20" fmla="*/ 66 w 74"/>
                  <a:gd name="T21" fmla="*/ 50 h 58"/>
                  <a:gd name="T22" fmla="*/ 8 w 74"/>
                  <a:gd name="T23" fmla="*/ 50 h 58"/>
                  <a:gd name="T24" fmla="*/ 7 w 74"/>
                  <a:gd name="T25" fmla="*/ 50 h 58"/>
                  <a:gd name="T26" fmla="*/ 7 w 74"/>
                  <a:gd name="T27" fmla="*/ 8 h 58"/>
                  <a:gd name="T28" fmla="*/ 8 w 74"/>
                  <a:gd name="T29" fmla="*/ 7 h 58"/>
                  <a:gd name="T30" fmla="*/ 66 w 74"/>
                  <a:gd name="T31" fmla="*/ 7 h 58"/>
                  <a:gd name="T32" fmla="*/ 66 w 74"/>
                  <a:gd name="T33" fmla="*/ 8 h 58"/>
                  <a:gd name="T34" fmla="*/ 66 w 74"/>
                  <a:gd name="T35" fmla="*/ 5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4" h="58">
                    <a:moveTo>
                      <a:pt x="6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5"/>
                      <a:pt x="2" y="58"/>
                      <a:pt x="5" y="58"/>
                    </a:cubicBezTo>
                    <a:cubicBezTo>
                      <a:pt x="26" y="58"/>
                      <a:pt x="47" y="58"/>
                      <a:pt x="68" y="58"/>
                    </a:cubicBezTo>
                    <a:cubicBezTo>
                      <a:pt x="71" y="58"/>
                      <a:pt x="74" y="55"/>
                      <a:pt x="74" y="52"/>
                    </a:cubicBezTo>
                    <a:cubicBezTo>
                      <a:pt x="74" y="31"/>
                      <a:pt x="74" y="26"/>
                      <a:pt x="74" y="5"/>
                    </a:cubicBezTo>
                    <a:cubicBezTo>
                      <a:pt x="74" y="2"/>
                      <a:pt x="71" y="0"/>
                      <a:pt x="68" y="0"/>
                    </a:cubicBezTo>
                    <a:close/>
                    <a:moveTo>
                      <a:pt x="66" y="50"/>
                    </a:moveTo>
                    <a:cubicBezTo>
                      <a:pt x="66" y="50"/>
                      <a:pt x="66" y="50"/>
                      <a:pt x="66" y="50"/>
                    </a:cubicBezTo>
                    <a:cubicBezTo>
                      <a:pt x="46" y="50"/>
                      <a:pt x="27" y="50"/>
                      <a:pt x="8" y="50"/>
                    </a:cubicBezTo>
                    <a:cubicBezTo>
                      <a:pt x="8" y="50"/>
                      <a:pt x="7" y="50"/>
                      <a:pt x="7" y="50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8" y="7"/>
                      <a:pt x="8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6" y="7"/>
                      <a:pt x="66" y="8"/>
                      <a:pt x="66" y="8"/>
                    </a:cubicBezTo>
                    <a:cubicBezTo>
                      <a:pt x="66" y="27"/>
                      <a:pt x="66" y="30"/>
                      <a:pt x="66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9" name="Group 166"/>
          <p:cNvGrpSpPr/>
          <p:nvPr/>
        </p:nvGrpSpPr>
        <p:grpSpPr>
          <a:xfrm>
            <a:off x="1280027" y="4260773"/>
            <a:ext cx="577374" cy="577374"/>
            <a:chOff x="7802099" y="4712127"/>
            <a:chExt cx="578338" cy="578338"/>
          </a:xfrm>
        </p:grpSpPr>
        <p:sp>
          <p:nvSpPr>
            <p:cNvPr id="90" name="Rounded Rectangle 167"/>
            <p:cNvSpPr/>
            <p:nvPr/>
          </p:nvSpPr>
          <p:spPr bwMode="auto">
            <a:xfrm>
              <a:off x="7802099" y="4712127"/>
              <a:ext cx="578338" cy="57833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91" name="Group 168"/>
            <p:cNvGrpSpPr/>
            <p:nvPr/>
          </p:nvGrpSpPr>
          <p:grpSpPr bwMode="auto">
            <a:xfrm>
              <a:off x="7989258" y="4866714"/>
              <a:ext cx="204019" cy="237827"/>
              <a:chOff x="7548563" y="2860676"/>
              <a:chExt cx="277813" cy="323850"/>
            </a:xfrm>
            <a:solidFill>
              <a:sysClr val="window" lastClr="FFFFFF"/>
            </a:solidFill>
          </p:grpSpPr>
          <p:sp>
            <p:nvSpPr>
              <p:cNvPr id="92" name="Freeform 65"/>
              <p:cNvSpPr/>
              <p:nvPr/>
            </p:nvSpPr>
            <p:spPr bwMode="auto">
              <a:xfrm>
                <a:off x="7585076" y="2946401"/>
                <a:ext cx="200025" cy="125413"/>
              </a:xfrm>
              <a:custGeom>
                <a:avLst/>
                <a:gdLst>
                  <a:gd name="T0" fmla="*/ 48 w 53"/>
                  <a:gd name="T1" fmla="*/ 2 h 33"/>
                  <a:gd name="T2" fmla="*/ 32 w 53"/>
                  <a:gd name="T3" fmla="*/ 17 h 33"/>
                  <a:gd name="T4" fmla="*/ 23 w 53"/>
                  <a:gd name="T5" fmla="*/ 8 h 33"/>
                  <a:gd name="T6" fmla="*/ 3 w 53"/>
                  <a:gd name="T7" fmla="*/ 28 h 33"/>
                  <a:gd name="T8" fmla="*/ 6 w 53"/>
                  <a:gd name="T9" fmla="*/ 31 h 33"/>
                  <a:gd name="T10" fmla="*/ 23 w 53"/>
                  <a:gd name="T11" fmla="*/ 15 h 33"/>
                  <a:gd name="T12" fmla="*/ 32 w 53"/>
                  <a:gd name="T13" fmla="*/ 24 h 33"/>
                  <a:gd name="T14" fmla="*/ 51 w 53"/>
                  <a:gd name="T15" fmla="*/ 6 h 33"/>
                  <a:gd name="T16" fmla="*/ 48 w 53"/>
                  <a:gd name="T17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33">
                    <a:moveTo>
                      <a:pt x="48" y="2"/>
                    </a:move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7"/>
                      <a:pt x="23" y="8"/>
                      <a:pt x="23" y="8"/>
                    </a:cubicBezTo>
                    <a:cubicBezTo>
                      <a:pt x="15" y="15"/>
                      <a:pt x="10" y="20"/>
                      <a:pt x="3" y="28"/>
                    </a:cubicBezTo>
                    <a:cubicBezTo>
                      <a:pt x="0" y="30"/>
                      <a:pt x="4" y="33"/>
                      <a:pt x="6" y="31"/>
                    </a:cubicBezTo>
                    <a:cubicBezTo>
                      <a:pt x="13" y="25"/>
                      <a:pt x="16" y="21"/>
                      <a:pt x="23" y="15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40" y="17"/>
                      <a:pt x="43" y="13"/>
                      <a:pt x="51" y="6"/>
                    </a:cubicBezTo>
                    <a:cubicBezTo>
                      <a:pt x="53" y="3"/>
                      <a:pt x="50" y="0"/>
                      <a:pt x="4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3" name="Freeform 66"/>
              <p:cNvSpPr/>
              <p:nvPr/>
            </p:nvSpPr>
            <p:spPr bwMode="auto">
              <a:xfrm>
                <a:off x="7600951" y="3124201"/>
                <a:ext cx="71438" cy="60325"/>
              </a:xfrm>
              <a:custGeom>
                <a:avLst/>
                <a:gdLst>
                  <a:gd name="T0" fmla="*/ 2 w 19"/>
                  <a:gd name="T1" fmla="*/ 10 h 16"/>
                  <a:gd name="T2" fmla="*/ 5 w 19"/>
                  <a:gd name="T3" fmla="*/ 14 h 16"/>
                  <a:gd name="T4" fmla="*/ 19 w 19"/>
                  <a:gd name="T5" fmla="*/ 0 h 16"/>
                  <a:gd name="T6" fmla="*/ 12 w 19"/>
                  <a:gd name="T7" fmla="*/ 0 h 16"/>
                  <a:gd name="T8" fmla="*/ 2 w 19"/>
                  <a:gd name="T9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6">
                    <a:moveTo>
                      <a:pt x="2" y="10"/>
                    </a:moveTo>
                    <a:cubicBezTo>
                      <a:pt x="0" y="13"/>
                      <a:pt x="3" y="16"/>
                      <a:pt x="5" y="14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2" y="0"/>
                      <a:pt x="12" y="0"/>
                      <a:pt x="12" y="0"/>
                    </a:cubicBezTo>
                    <a:lnTo>
                      <a:pt x="2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4" name="Freeform 67"/>
              <p:cNvSpPr/>
              <p:nvPr/>
            </p:nvSpPr>
            <p:spPr bwMode="auto">
              <a:xfrm>
                <a:off x="7702551" y="3124201"/>
                <a:ext cx="71438" cy="60325"/>
              </a:xfrm>
              <a:custGeom>
                <a:avLst/>
                <a:gdLst>
                  <a:gd name="T0" fmla="*/ 6 w 19"/>
                  <a:gd name="T1" fmla="*/ 0 h 16"/>
                  <a:gd name="T2" fmla="*/ 0 w 19"/>
                  <a:gd name="T3" fmla="*/ 0 h 16"/>
                  <a:gd name="T4" fmla="*/ 13 w 19"/>
                  <a:gd name="T5" fmla="*/ 14 h 16"/>
                  <a:gd name="T6" fmla="*/ 17 w 19"/>
                  <a:gd name="T7" fmla="*/ 10 h 16"/>
                  <a:gd name="T8" fmla="*/ 6 w 19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6">
                    <a:moveTo>
                      <a:pt x="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6" y="16"/>
                      <a:pt x="19" y="13"/>
                      <a:pt x="17" y="10"/>
                    </a:cubicBez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5" name="Freeform 68"/>
              <p:cNvSpPr/>
              <p:nvPr/>
            </p:nvSpPr>
            <p:spPr bwMode="auto">
              <a:xfrm>
                <a:off x="7675563" y="3124201"/>
                <a:ext cx="19050" cy="55563"/>
              </a:xfrm>
              <a:custGeom>
                <a:avLst/>
                <a:gdLst>
                  <a:gd name="T0" fmla="*/ 0 w 5"/>
                  <a:gd name="T1" fmla="*/ 12 h 15"/>
                  <a:gd name="T2" fmla="*/ 5 w 5"/>
                  <a:gd name="T3" fmla="*/ 12 h 15"/>
                  <a:gd name="T4" fmla="*/ 5 w 5"/>
                  <a:gd name="T5" fmla="*/ 0 h 15"/>
                  <a:gd name="T6" fmla="*/ 0 w 5"/>
                  <a:gd name="T7" fmla="*/ 0 h 15"/>
                  <a:gd name="T8" fmla="*/ 0 w 5"/>
                  <a:gd name="T9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5">
                    <a:moveTo>
                      <a:pt x="0" y="12"/>
                    </a:moveTo>
                    <a:cubicBezTo>
                      <a:pt x="0" y="15"/>
                      <a:pt x="5" y="15"/>
                      <a:pt x="5" y="1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4" name="Freeform 69"/>
              <p:cNvSpPr/>
              <p:nvPr/>
            </p:nvSpPr>
            <p:spPr bwMode="auto">
              <a:xfrm>
                <a:off x="7675563" y="2860676"/>
                <a:ext cx="19050" cy="30163"/>
              </a:xfrm>
              <a:custGeom>
                <a:avLst/>
                <a:gdLst>
                  <a:gd name="T0" fmla="*/ 5 w 5"/>
                  <a:gd name="T1" fmla="*/ 3 h 8"/>
                  <a:gd name="T2" fmla="*/ 0 w 5"/>
                  <a:gd name="T3" fmla="*/ 3 h 8"/>
                  <a:gd name="T4" fmla="*/ 0 w 5"/>
                  <a:gd name="T5" fmla="*/ 8 h 8"/>
                  <a:gd name="T6" fmla="*/ 5 w 5"/>
                  <a:gd name="T7" fmla="*/ 8 h 8"/>
                  <a:gd name="T8" fmla="*/ 5 w 5"/>
                  <a:gd name="T9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5" y="3"/>
                    </a:moveTo>
                    <a:cubicBezTo>
                      <a:pt x="5" y="0"/>
                      <a:pt x="0" y="0"/>
                      <a:pt x="0" y="3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5" y="8"/>
                      <a:pt x="5" y="8"/>
                      <a:pt x="5" y="8"/>
                    </a:cubicBezTo>
                    <a:lnTo>
                      <a:pt x="5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25" name="Freeform 70"/>
              <p:cNvSpPr>
                <a:spLocks noEditPoints="1"/>
              </p:cNvSpPr>
              <p:nvPr/>
            </p:nvSpPr>
            <p:spPr bwMode="auto">
              <a:xfrm>
                <a:off x="7548563" y="2898776"/>
                <a:ext cx="277813" cy="217488"/>
              </a:xfrm>
              <a:custGeom>
                <a:avLst/>
                <a:gdLst>
                  <a:gd name="T0" fmla="*/ 68 w 74"/>
                  <a:gd name="T1" fmla="*/ 0 h 58"/>
                  <a:gd name="T2" fmla="*/ 5 w 74"/>
                  <a:gd name="T3" fmla="*/ 0 h 58"/>
                  <a:gd name="T4" fmla="*/ 0 w 74"/>
                  <a:gd name="T5" fmla="*/ 5 h 58"/>
                  <a:gd name="T6" fmla="*/ 0 w 74"/>
                  <a:gd name="T7" fmla="*/ 52 h 58"/>
                  <a:gd name="T8" fmla="*/ 5 w 74"/>
                  <a:gd name="T9" fmla="*/ 58 h 58"/>
                  <a:gd name="T10" fmla="*/ 68 w 74"/>
                  <a:gd name="T11" fmla="*/ 58 h 58"/>
                  <a:gd name="T12" fmla="*/ 74 w 74"/>
                  <a:gd name="T13" fmla="*/ 52 h 58"/>
                  <a:gd name="T14" fmla="*/ 74 w 74"/>
                  <a:gd name="T15" fmla="*/ 5 h 58"/>
                  <a:gd name="T16" fmla="*/ 68 w 74"/>
                  <a:gd name="T17" fmla="*/ 0 h 58"/>
                  <a:gd name="T18" fmla="*/ 66 w 74"/>
                  <a:gd name="T19" fmla="*/ 50 h 58"/>
                  <a:gd name="T20" fmla="*/ 66 w 74"/>
                  <a:gd name="T21" fmla="*/ 50 h 58"/>
                  <a:gd name="T22" fmla="*/ 8 w 74"/>
                  <a:gd name="T23" fmla="*/ 50 h 58"/>
                  <a:gd name="T24" fmla="*/ 7 w 74"/>
                  <a:gd name="T25" fmla="*/ 50 h 58"/>
                  <a:gd name="T26" fmla="*/ 7 w 74"/>
                  <a:gd name="T27" fmla="*/ 8 h 58"/>
                  <a:gd name="T28" fmla="*/ 8 w 74"/>
                  <a:gd name="T29" fmla="*/ 7 h 58"/>
                  <a:gd name="T30" fmla="*/ 66 w 74"/>
                  <a:gd name="T31" fmla="*/ 7 h 58"/>
                  <a:gd name="T32" fmla="*/ 66 w 74"/>
                  <a:gd name="T33" fmla="*/ 8 h 58"/>
                  <a:gd name="T34" fmla="*/ 66 w 74"/>
                  <a:gd name="T35" fmla="*/ 5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4" h="58">
                    <a:moveTo>
                      <a:pt x="6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5"/>
                      <a:pt x="2" y="58"/>
                      <a:pt x="5" y="58"/>
                    </a:cubicBezTo>
                    <a:cubicBezTo>
                      <a:pt x="26" y="58"/>
                      <a:pt x="47" y="58"/>
                      <a:pt x="68" y="58"/>
                    </a:cubicBezTo>
                    <a:cubicBezTo>
                      <a:pt x="71" y="58"/>
                      <a:pt x="74" y="55"/>
                      <a:pt x="74" y="52"/>
                    </a:cubicBezTo>
                    <a:cubicBezTo>
                      <a:pt x="74" y="31"/>
                      <a:pt x="74" y="26"/>
                      <a:pt x="74" y="5"/>
                    </a:cubicBezTo>
                    <a:cubicBezTo>
                      <a:pt x="74" y="2"/>
                      <a:pt x="71" y="0"/>
                      <a:pt x="68" y="0"/>
                    </a:cubicBezTo>
                    <a:close/>
                    <a:moveTo>
                      <a:pt x="66" y="50"/>
                    </a:moveTo>
                    <a:cubicBezTo>
                      <a:pt x="66" y="50"/>
                      <a:pt x="66" y="50"/>
                      <a:pt x="66" y="50"/>
                    </a:cubicBezTo>
                    <a:cubicBezTo>
                      <a:pt x="46" y="50"/>
                      <a:pt x="27" y="50"/>
                      <a:pt x="8" y="50"/>
                    </a:cubicBezTo>
                    <a:cubicBezTo>
                      <a:pt x="8" y="50"/>
                      <a:pt x="7" y="50"/>
                      <a:pt x="7" y="50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8" y="7"/>
                      <a:pt x="8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6" y="7"/>
                      <a:pt x="66" y="8"/>
                      <a:pt x="66" y="8"/>
                    </a:cubicBezTo>
                    <a:cubicBezTo>
                      <a:pt x="66" y="27"/>
                      <a:pt x="66" y="30"/>
                      <a:pt x="66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37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126" name="TextBox 175"/>
          <p:cNvSpPr txBox="1"/>
          <p:nvPr/>
        </p:nvSpPr>
        <p:spPr>
          <a:xfrm>
            <a:off x="2160395" y="1527365"/>
            <a:ext cx="184365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纯内存访问</a:t>
            </a:r>
            <a:endParaRPr kumimoji="0" lang="zh-CN" altLang="en-US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7" name="Rectangle 176"/>
          <p:cNvSpPr/>
          <p:nvPr/>
        </p:nvSpPr>
        <p:spPr>
          <a:xfrm>
            <a:off x="2160270" y="1755140"/>
            <a:ext cx="798131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id-ID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redis</a:t>
            </a: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所有数据放在内存中，内存的相应时长大约为</a:t>
            </a:r>
            <a:r>
              <a:rPr kumimoji="0" lang="en-US" altLang="zh-CN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100</a:t>
            </a: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纳秒，这是</a:t>
            </a:r>
            <a:r>
              <a:rPr kumimoji="0" lang="en-US" altLang="zh-CN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redis</a:t>
            </a: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达到每秒万级别访问的重要基础</a:t>
            </a:r>
            <a:endParaRPr kumimoji="0" lang="zh-CN" altLang="en-US" sz="1600" b="0" i="0" kern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8" name="TextBox 177"/>
          <p:cNvSpPr txBox="1"/>
          <p:nvPr/>
        </p:nvSpPr>
        <p:spPr>
          <a:xfrm>
            <a:off x="2147017" y="2923234"/>
            <a:ext cx="184365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非组赛</a:t>
            </a: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I/O</a:t>
            </a:r>
            <a:endParaRPr kumimoji="0" lang="en-US" altLang="zh-CN" sz="16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0" name="TextBox 179"/>
          <p:cNvSpPr txBox="1"/>
          <p:nvPr/>
        </p:nvSpPr>
        <p:spPr>
          <a:xfrm>
            <a:off x="2078990" y="4187825"/>
            <a:ext cx="4053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单线程避免线程切换和竟态产生的消耗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speed"/>
          <p:cNvSpPr txBox="1">
            <a:spLocks noChangeArrowheads="1"/>
          </p:cNvSpPr>
          <p:nvPr/>
        </p:nvSpPr>
        <p:spPr bwMode="auto">
          <a:xfrm>
            <a:off x="1081405" y="789940"/>
            <a:ext cx="3177540" cy="44259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en-US" altLang="ko-KR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4</a:t>
            </a:r>
            <a:r>
              <a:rPr lang="zh-CN" altLang="en-US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，单线程架构</a:t>
            </a:r>
            <a:endParaRPr lang="zh-CN" altLang="en-US" sz="3200" dirty="0">
              <a:solidFill>
                <a:srgbClr val="B11C1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Rectangle 176"/>
          <p:cNvSpPr/>
          <p:nvPr/>
        </p:nvSpPr>
        <p:spPr>
          <a:xfrm>
            <a:off x="2160270" y="3106420"/>
            <a:ext cx="7958455" cy="829945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defTabSz="91376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id-ID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redis</a:t>
            </a: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使用</a:t>
            </a:r>
            <a:r>
              <a:rPr kumimoji="0" lang="en-US" altLang="zh-CN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epoll</a:t>
            </a: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作为</a:t>
            </a:r>
            <a:r>
              <a:rPr kumimoji="0" lang="en-US" altLang="zh-CN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I/O</a:t>
            </a: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多路复用的技术的实现，加上</a:t>
            </a:r>
            <a:r>
              <a:rPr kumimoji="0" lang="en-US" altLang="zh-CN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redis</a:t>
            </a: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自身的事件处理模型将</a:t>
            </a:r>
            <a:r>
              <a:rPr kumimoji="0" lang="en-US" altLang="zh-CN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epoll</a:t>
            </a: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中的链接、读写、关闭都转为事件，不在网络</a:t>
            </a:r>
            <a:r>
              <a:rPr kumimoji="0" lang="en-US" altLang="zh-CN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I/O</a:t>
            </a: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上浪费过多时间</a:t>
            </a:r>
            <a:endParaRPr kumimoji="0" lang="zh-CN" altLang="en-US" sz="1600" b="0" i="0" kern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Rectangle 176"/>
          <p:cNvSpPr/>
          <p:nvPr/>
        </p:nvSpPr>
        <p:spPr>
          <a:xfrm>
            <a:off x="2092325" y="4415155"/>
            <a:ext cx="7765415" cy="193802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defTabSz="91376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单线程可以简化数据结构和算法实现；单线程避免线程切换和竟态产生的消耗，对于服务端开发来说，锁和线程切换同茶馆是性能杀手。</a:t>
            </a:r>
            <a:endParaRPr kumimoji="0" lang="zh-CN" altLang="en-US" sz="1600" b="0" i="0" kern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376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注意：对于每个命令的执行时间是有要求的，如果一个命令执行过长，会造成其他命令的阻塞，对于</a:t>
            </a:r>
            <a:r>
              <a:rPr kumimoji="0" lang="en-US" altLang="zh-CN" sz="1600" b="0" i="0" kern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redis</a:t>
            </a: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这种高性能的服务来说是致命的，所以</a:t>
            </a:r>
            <a:r>
              <a:rPr kumimoji="0" lang="en-US" altLang="zh-CN" sz="1600" b="0" i="0" kern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redis</a:t>
            </a:r>
            <a:r>
              <a:rPr kumimoji="0" lang="zh-CN" altLang="en-US" sz="1600" b="0" i="0" kern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是面向快速执行场景的数据库。</a:t>
            </a:r>
            <a:endParaRPr kumimoji="0" lang="zh-CN" altLang="en-US" sz="1600" b="0" i="0" kern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/>
      <p:bldP spid="127" grpId="0"/>
      <p:bldP spid="128" grpId="0"/>
      <p:bldP spid="130" grpId="0"/>
      <p:bldP spid="14" grpId="0"/>
      <p:bldP spid="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9550" y="195263"/>
            <a:ext cx="11772900" cy="6467475"/>
          </a:xfrm>
          <a:prstGeom prst="rect">
            <a:avLst/>
          </a:prstGeom>
          <a:solidFill>
            <a:srgbClr val="FDFDFD"/>
          </a:solidFill>
          <a:ln>
            <a:noFill/>
          </a:ln>
          <a:effectLst>
            <a:outerShdw blurRad="63500" sx="102000" sy="102000" algn="c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4775" y="1956458"/>
            <a:ext cx="11982450" cy="3553530"/>
          </a:xfrm>
          <a:prstGeom prst="rect">
            <a:avLst/>
          </a:prstGeom>
          <a:blipFill dpi="0" rotWithShape="1">
            <a:blip r:embed="rId1">
              <a:alphaModFix amt="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0" name="TextBox 42"/>
          <p:cNvSpPr txBox="1"/>
          <p:nvPr/>
        </p:nvSpPr>
        <p:spPr>
          <a:xfrm>
            <a:off x="1363664" y="1594303"/>
            <a:ext cx="30152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内存使用统计</a:t>
            </a:r>
            <a:endParaRPr kumimoji="0" lang="zh-CN" altLang="en-US" sz="1400" b="1" i="0" u="none" strike="noStrike" kern="0" cap="none" spc="0" normalizeH="0" baseline="0" noProof="0" dirty="0">
              <a:ln>
                <a:noFill/>
              </a:ln>
              <a:solidFill>
                <a:srgbClr val="B11C1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1" name="Rectangle 43"/>
          <p:cNvSpPr/>
          <p:nvPr/>
        </p:nvSpPr>
        <p:spPr>
          <a:xfrm>
            <a:off x="865188" y="2060830"/>
            <a:ext cx="370955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id-ID" sz="1200" b="0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通过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info memory</a:t>
            </a:r>
            <a:r>
              <a:rPr kumimoji="0" lang="id-ID" sz="1200" b="0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0" lang="zh-CN" altLang="id-ID" sz="1200" b="0" i="0" u="none" strike="noStrike" kern="0" cap="none" spc="0" normalizeH="0" baseline="0" noProof="0" dirty="0">
                <a:ln>
                  <a:noFill/>
                </a:ln>
                <a:solidFill>
                  <a:srgbClr val="B11C16"/>
                </a:solidFill>
                <a:effectLst/>
                <a:uLnTx/>
                <a:uFillTx/>
                <a:cs typeface="+mn-ea"/>
                <a:sym typeface="+mn-lt"/>
              </a:rPr>
              <a:t>获取内存相关指标</a:t>
            </a:r>
            <a:endParaRPr kumimoji="0" lang="zh-CN" altLang="id-ID" sz="1200" b="0" i="0" u="none" strike="noStrike" kern="0" cap="none" spc="0" normalizeH="0" baseline="0" noProof="0" dirty="0">
              <a:ln>
                <a:noFill/>
              </a:ln>
              <a:solidFill>
                <a:srgbClr val="B11C16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12" name="Group 53"/>
          <p:cNvGrpSpPr/>
          <p:nvPr/>
        </p:nvGrpSpPr>
        <p:grpSpPr>
          <a:xfrm>
            <a:off x="865188" y="1517699"/>
            <a:ext cx="333375" cy="422275"/>
            <a:chOff x="14168438" y="5678488"/>
            <a:chExt cx="666750" cy="844550"/>
          </a:xfrm>
          <a:solidFill>
            <a:srgbClr val="B11C16"/>
          </a:solidFill>
        </p:grpSpPr>
        <p:sp>
          <p:nvSpPr>
            <p:cNvPr id="113" name="Freeform 60"/>
            <p:cNvSpPr/>
            <p:nvPr/>
          </p:nvSpPr>
          <p:spPr bwMode="auto">
            <a:xfrm>
              <a:off x="14168438" y="5872163"/>
              <a:ext cx="561975" cy="650875"/>
            </a:xfrm>
            <a:custGeom>
              <a:avLst/>
              <a:gdLst>
                <a:gd name="T0" fmla="*/ 352 w 354"/>
                <a:gd name="T1" fmla="*/ 226 h 410"/>
                <a:gd name="T2" fmla="*/ 338 w 354"/>
                <a:gd name="T3" fmla="*/ 186 h 410"/>
                <a:gd name="T4" fmla="*/ 334 w 354"/>
                <a:gd name="T5" fmla="*/ 170 h 410"/>
                <a:gd name="T6" fmla="*/ 334 w 354"/>
                <a:gd name="T7" fmla="*/ 162 h 410"/>
                <a:gd name="T8" fmla="*/ 336 w 354"/>
                <a:gd name="T9" fmla="*/ 156 h 410"/>
                <a:gd name="T10" fmla="*/ 336 w 354"/>
                <a:gd name="T11" fmla="*/ 148 h 410"/>
                <a:gd name="T12" fmla="*/ 314 w 354"/>
                <a:gd name="T13" fmla="*/ 90 h 410"/>
                <a:gd name="T14" fmla="*/ 312 w 354"/>
                <a:gd name="T15" fmla="*/ 84 h 410"/>
                <a:gd name="T16" fmla="*/ 320 w 354"/>
                <a:gd name="T17" fmla="*/ 78 h 410"/>
                <a:gd name="T18" fmla="*/ 306 w 354"/>
                <a:gd name="T19" fmla="*/ 56 h 410"/>
                <a:gd name="T20" fmla="*/ 288 w 354"/>
                <a:gd name="T21" fmla="*/ 38 h 410"/>
                <a:gd name="T22" fmla="*/ 296 w 354"/>
                <a:gd name="T23" fmla="*/ 34 h 410"/>
                <a:gd name="T24" fmla="*/ 296 w 354"/>
                <a:gd name="T25" fmla="*/ 34 h 410"/>
                <a:gd name="T26" fmla="*/ 274 w 354"/>
                <a:gd name="T27" fmla="*/ 20 h 410"/>
                <a:gd name="T28" fmla="*/ 234 w 354"/>
                <a:gd name="T29" fmla="*/ 6 h 410"/>
                <a:gd name="T30" fmla="*/ 194 w 354"/>
                <a:gd name="T31" fmla="*/ 0 h 410"/>
                <a:gd name="T32" fmla="*/ 190 w 354"/>
                <a:gd name="T33" fmla="*/ 0 h 410"/>
                <a:gd name="T34" fmla="*/ 172 w 354"/>
                <a:gd name="T35" fmla="*/ 0 h 410"/>
                <a:gd name="T36" fmla="*/ 156 w 354"/>
                <a:gd name="T37" fmla="*/ 0 h 410"/>
                <a:gd name="T38" fmla="*/ 132 w 354"/>
                <a:gd name="T39" fmla="*/ 4 h 410"/>
                <a:gd name="T40" fmla="*/ 86 w 354"/>
                <a:gd name="T41" fmla="*/ 20 h 410"/>
                <a:gd name="T42" fmla="*/ 66 w 354"/>
                <a:gd name="T43" fmla="*/ 30 h 410"/>
                <a:gd name="T44" fmla="*/ 36 w 354"/>
                <a:gd name="T45" fmla="*/ 58 h 410"/>
                <a:gd name="T46" fmla="*/ 14 w 354"/>
                <a:gd name="T47" fmla="*/ 92 h 410"/>
                <a:gd name="T48" fmla="*/ 8 w 354"/>
                <a:gd name="T49" fmla="*/ 104 h 410"/>
                <a:gd name="T50" fmla="*/ 2 w 354"/>
                <a:gd name="T51" fmla="*/ 128 h 410"/>
                <a:gd name="T52" fmla="*/ 0 w 354"/>
                <a:gd name="T53" fmla="*/ 142 h 410"/>
                <a:gd name="T54" fmla="*/ 0 w 354"/>
                <a:gd name="T55" fmla="*/ 144 h 410"/>
                <a:gd name="T56" fmla="*/ 0 w 354"/>
                <a:gd name="T57" fmla="*/ 160 h 410"/>
                <a:gd name="T58" fmla="*/ 4 w 354"/>
                <a:gd name="T59" fmla="*/ 186 h 410"/>
                <a:gd name="T60" fmla="*/ 12 w 354"/>
                <a:gd name="T61" fmla="*/ 210 h 410"/>
                <a:gd name="T62" fmla="*/ 16 w 354"/>
                <a:gd name="T63" fmla="*/ 218 h 410"/>
                <a:gd name="T64" fmla="*/ 26 w 354"/>
                <a:gd name="T65" fmla="*/ 232 h 410"/>
                <a:gd name="T66" fmla="*/ 54 w 354"/>
                <a:gd name="T67" fmla="*/ 274 h 410"/>
                <a:gd name="T68" fmla="*/ 66 w 354"/>
                <a:gd name="T69" fmla="*/ 290 h 410"/>
                <a:gd name="T70" fmla="*/ 84 w 354"/>
                <a:gd name="T71" fmla="*/ 326 h 410"/>
                <a:gd name="T72" fmla="*/ 88 w 354"/>
                <a:gd name="T73" fmla="*/ 346 h 410"/>
                <a:gd name="T74" fmla="*/ 92 w 354"/>
                <a:gd name="T75" fmla="*/ 366 h 410"/>
                <a:gd name="T76" fmla="*/ 92 w 354"/>
                <a:gd name="T77" fmla="*/ 404 h 410"/>
                <a:gd name="T78" fmla="*/ 92 w 354"/>
                <a:gd name="T79" fmla="*/ 410 h 410"/>
                <a:gd name="T80" fmla="*/ 268 w 354"/>
                <a:gd name="T81" fmla="*/ 410 h 410"/>
                <a:gd name="T82" fmla="*/ 268 w 354"/>
                <a:gd name="T83" fmla="*/ 406 h 410"/>
                <a:gd name="T84" fmla="*/ 270 w 354"/>
                <a:gd name="T85" fmla="*/ 362 h 410"/>
                <a:gd name="T86" fmla="*/ 272 w 354"/>
                <a:gd name="T87" fmla="*/ 350 h 410"/>
                <a:gd name="T88" fmla="*/ 280 w 354"/>
                <a:gd name="T89" fmla="*/ 340 h 410"/>
                <a:gd name="T90" fmla="*/ 290 w 354"/>
                <a:gd name="T91" fmla="*/ 338 h 410"/>
                <a:gd name="T92" fmla="*/ 302 w 354"/>
                <a:gd name="T93" fmla="*/ 338 h 410"/>
                <a:gd name="T94" fmla="*/ 314 w 354"/>
                <a:gd name="T95" fmla="*/ 340 h 410"/>
                <a:gd name="T96" fmla="*/ 328 w 354"/>
                <a:gd name="T97" fmla="*/ 338 h 410"/>
                <a:gd name="T98" fmla="*/ 336 w 354"/>
                <a:gd name="T99" fmla="*/ 326 h 410"/>
                <a:gd name="T100" fmla="*/ 336 w 354"/>
                <a:gd name="T101" fmla="*/ 318 h 410"/>
                <a:gd name="T102" fmla="*/ 336 w 354"/>
                <a:gd name="T103" fmla="*/ 312 h 410"/>
                <a:gd name="T104" fmla="*/ 338 w 354"/>
                <a:gd name="T105" fmla="*/ 304 h 410"/>
                <a:gd name="T106" fmla="*/ 342 w 354"/>
                <a:gd name="T107" fmla="*/ 294 h 410"/>
                <a:gd name="T108" fmla="*/ 334 w 354"/>
                <a:gd name="T109" fmla="*/ 284 h 410"/>
                <a:gd name="T110" fmla="*/ 334 w 354"/>
                <a:gd name="T111" fmla="*/ 282 h 410"/>
                <a:gd name="T112" fmla="*/ 340 w 354"/>
                <a:gd name="T113" fmla="*/ 278 h 410"/>
                <a:gd name="T114" fmla="*/ 344 w 354"/>
                <a:gd name="T115" fmla="*/ 266 h 410"/>
                <a:gd name="T116" fmla="*/ 340 w 354"/>
                <a:gd name="T117" fmla="*/ 246 h 410"/>
                <a:gd name="T118" fmla="*/ 340 w 354"/>
                <a:gd name="T119" fmla="*/ 242 h 410"/>
                <a:gd name="T120" fmla="*/ 342 w 354"/>
                <a:gd name="T121" fmla="*/ 242 h 410"/>
                <a:gd name="T122" fmla="*/ 350 w 354"/>
                <a:gd name="T123" fmla="*/ 238 h 410"/>
                <a:gd name="T124" fmla="*/ 352 w 354"/>
                <a:gd name="T125" fmla="*/ 226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4" h="410">
                  <a:moveTo>
                    <a:pt x="352" y="226"/>
                  </a:moveTo>
                  <a:lnTo>
                    <a:pt x="352" y="226"/>
                  </a:lnTo>
                  <a:lnTo>
                    <a:pt x="338" y="186"/>
                  </a:lnTo>
                  <a:lnTo>
                    <a:pt x="338" y="186"/>
                  </a:lnTo>
                  <a:lnTo>
                    <a:pt x="334" y="170"/>
                  </a:lnTo>
                  <a:lnTo>
                    <a:pt x="334" y="170"/>
                  </a:lnTo>
                  <a:lnTo>
                    <a:pt x="334" y="166"/>
                  </a:lnTo>
                  <a:lnTo>
                    <a:pt x="334" y="162"/>
                  </a:lnTo>
                  <a:lnTo>
                    <a:pt x="334" y="162"/>
                  </a:lnTo>
                  <a:lnTo>
                    <a:pt x="336" y="156"/>
                  </a:lnTo>
                  <a:lnTo>
                    <a:pt x="336" y="148"/>
                  </a:lnTo>
                  <a:lnTo>
                    <a:pt x="336" y="148"/>
                  </a:lnTo>
                  <a:lnTo>
                    <a:pt x="326" y="118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20" y="78"/>
                  </a:lnTo>
                  <a:lnTo>
                    <a:pt x="320" y="78"/>
                  </a:lnTo>
                  <a:lnTo>
                    <a:pt x="306" y="56"/>
                  </a:lnTo>
                  <a:lnTo>
                    <a:pt x="298" y="46"/>
                  </a:lnTo>
                  <a:lnTo>
                    <a:pt x="288" y="38"/>
                  </a:lnTo>
                  <a:lnTo>
                    <a:pt x="288" y="38"/>
                  </a:lnTo>
                  <a:lnTo>
                    <a:pt x="296" y="34"/>
                  </a:lnTo>
                  <a:lnTo>
                    <a:pt x="296" y="34"/>
                  </a:lnTo>
                  <a:lnTo>
                    <a:pt x="296" y="34"/>
                  </a:lnTo>
                  <a:lnTo>
                    <a:pt x="274" y="20"/>
                  </a:lnTo>
                  <a:lnTo>
                    <a:pt x="274" y="20"/>
                  </a:lnTo>
                  <a:lnTo>
                    <a:pt x="254" y="12"/>
                  </a:lnTo>
                  <a:lnTo>
                    <a:pt x="234" y="6"/>
                  </a:lnTo>
                  <a:lnTo>
                    <a:pt x="214" y="2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190" y="0"/>
                  </a:lnTo>
                  <a:lnTo>
                    <a:pt x="190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32" y="4"/>
                  </a:lnTo>
                  <a:lnTo>
                    <a:pt x="110" y="10"/>
                  </a:lnTo>
                  <a:lnTo>
                    <a:pt x="86" y="20"/>
                  </a:lnTo>
                  <a:lnTo>
                    <a:pt x="66" y="30"/>
                  </a:lnTo>
                  <a:lnTo>
                    <a:pt x="66" y="30"/>
                  </a:lnTo>
                  <a:lnTo>
                    <a:pt x="48" y="44"/>
                  </a:lnTo>
                  <a:lnTo>
                    <a:pt x="36" y="58"/>
                  </a:lnTo>
                  <a:lnTo>
                    <a:pt x="24" y="74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8" y="104"/>
                  </a:lnTo>
                  <a:lnTo>
                    <a:pt x="4" y="116"/>
                  </a:lnTo>
                  <a:lnTo>
                    <a:pt x="2" y="128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4" y="186"/>
                  </a:lnTo>
                  <a:lnTo>
                    <a:pt x="4" y="186"/>
                  </a:lnTo>
                  <a:lnTo>
                    <a:pt x="8" y="202"/>
                  </a:lnTo>
                  <a:lnTo>
                    <a:pt x="12" y="210"/>
                  </a:lnTo>
                  <a:lnTo>
                    <a:pt x="16" y="218"/>
                  </a:lnTo>
                  <a:lnTo>
                    <a:pt x="16" y="218"/>
                  </a:lnTo>
                  <a:lnTo>
                    <a:pt x="26" y="232"/>
                  </a:lnTo>
                  <a:lnTo>
                    <a:pt x="26" y="232"/>
                  </a:lnTo>
                  <a:lnTo>
                    <a:pt x="38" y="254"/>
                  </a:lnTo>
                  <a:lnTo>
                    <a:pt x="54" y="274"/>
                  </a:lnTo>
                  <a:lnTo>
                    <a:pt x="54" y="274"/>
                  </a:lnTo>
                  <a:lnTo>
                    <a:pt x="66" y="290"/>
                  </a:lnTo>
                  <a:lnTo>
                    <a:pt x="76" y="308"/>
                  </a:lnTo>
                  <a:lnTo>
                    <a:pt x="84" y="326"/>
                  </a:lnTo>
                  <a:lnTo>
                    <a:pt x="88" y="346"/>
                  </a:lnTo>
                  <a:lnTo>
                    <a:pt x="88" y="346"/>
                  </a:lnTo>
                  <a:lnTo>
                    <a:pt x="92" y="366"/>
                  </a:lnTo>
                  <a:lnTo>
                    <a:pt x="92" y="366"/>
                  </a:lnTo>
                  <a:lnTo>
                    <a:pt x="92" y="404"/>
                  </a:lnTo>
                  <a:lnTo>
                    <a:pt x="92" y="404"/>
                  </a:lnTo>
                  <a:lnTo>
                    <a:pt x="92" y="410"/>
                  </a:lnTo>
                  <a:lnTo>
                    <a:pt x="92" y="410"/>
                  </a:lnTo>
                  <a:lnTo>
                    <a:pt x="268" y="410"/>
                  </a:lnTo>
                  <a:lnTo>
                    <a:pt x="268" y="410"/>
                  </a:lnTo>
                  <a:lnTo>
                    <a:pt x="268" y="406"/>
                  </a:lnTo>
                  <a:lnTo>
                    <a:pt x="268" y="406"/>
                  </a:lnTo>
                  <a:lnTo>
                    <a:pt x="270" y="362"/>
                  </a:lnTo>
                  <a:lnTo>
                    <a:pt x="270" y="362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74" y="344"/>
                  </a:lnTo>
                  <a:lnTo>
                    <a:pt x="280" y="340"/>
                  </a:lnTo>
                  <a:lnTo>
                    <a:pt x="280" y="340"/>
                  </a:lnTo>
                  <a:lnTo>
                    <a:pt x="290" y="338"/>
                  </a:lnTo>
                  <a:lnTo>
                    <a:pt x="302" y="338"/>
                  </a:lnTo>
                  <a:lnTo>
                    <a:pt x="302" y="338"/>
                  </a:lnTo>
                  <a:lnTo>
                    <a:pt x="314" y="340"/>
                  </a:lnTo>
                  <a:lnTo>
                    <a:pt x="314" y="340"/>
                  </a:lnTo>
                  <a:lnTo>
                    <a:pt x="320" y="340"/>
                  </a:lnTo>
                  <a:lnTo>
                    <a:pt x="328" y="338"/>
                  </a:lnTo>
                  <a:lnTo>
                    <a:pt x="334" y="332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12"/>
                  </a:lnTo>
                  <a:lnTo>
                    <a:pt x="338" y="304"/>
                  </a:lnTo>
                  <a:lnTo>
                    <a:pt x="338" y="304"/>
                  </a:lnTo>
                  <a:lnTo>
                    <a:pt x="342" y="298"/>
                  </a:lnTo>
                  <a:lnTo>
                    <a:pt x="342" y="294"/>
                  </a:lnTo>
                  <a:lnTo>
                    <a:pt x="340" y="288"/>
                  </a:lnTo>
                  <a:lnTo>
                    <a:pt x="334" y="284"/>
                  </a:lnTo>
                  <a:lnTo>
                    <a:pt x="334" y="282"/>
                  </a:lnTo>
                  <a:lnTo>
                    <a:pt x="334" y="282"/>
                  </a:lnTo>
                  <a:lnTo>
                    <a:pt x="340" y="278"/>
                  </a:lnTo>
                  <a:lnTo>
                    <a:pt x="340" y="278"/>
                  </a:lnTo>
                  <a:lnTo>
                    <a:pt x="344" y="272"/>
                  </a:lnTo>
                  <a:lnTo>
                    <a:pt x="344" y="266"/>
                  </a:lnTo>
                  <a:lnTo>
                    <a:pt x="344" y="266"/>
                  </a:lnTo>
                  <a:lnTo>
                    <a:pt x="340" y="246"/>
                  </a:lnTo>
                  <a:lnTo>
                    <a:pt x="340" y="246"/>
                  </a:lnTo>
                  <a:lnTo>
                    <a:pt x="340" y="242"/>
                  </a:lnTo>
                  <a:lnTo>
                    <a:pt x="342" y="242"/>
                  </a:lnTo>
                  <a:lnTo>
                    <a:pt x="342" y="242"/>
                  </a:lnTo>
                  <a:lnTo>
                    <a:pt x="350" y="238"/>
                  </a:lnTo>
                  <a:lnTo>
                    <a:pt x="350" y="238"/>
                  </a:lnTo>
                  <a:lnTo>
                    <a:pt x="354" y="234"/>
                  </a:lnTo>
                  <a:lnTo>
                    <a:pt x="352" y="226"/>
                  </a:lnTo>
                  <a:lnTo>
                    <a:pt x="352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4" name="Freeform 68"/>
            <p:cNvSpPr/>
            <p:nvPr/>
          </p:nvSpPr>
          <p:spPr bwMode="auto">
            <a:xfrm>
              <a:off x="14603413" y="5678488"/>
              <a:ext cx="231775" cy="225425"/>
            </a:xfrm>
            <a:custGeom>
              <a:avLst/>
              <a:gdLst>
                <a:gd name="T0" fmla="*/ 146 w 146"/>
                <a:gd name="T1" fmla="*/ 60 h 142"/>
                <a:gd name="T2" fmla="*/ 90 w 146"/>
                <a:gd name="T3" fmla="*/ 60 h 142"/>
                <a:gd name="T4" fmla="*/ 90 w 146"/>
                <a:gd name="T5" fmla="*/ 0 h 142"/>
                <a:gd name="T6" fmla="*/ 60 w 146"/>
                <a:gd name="T7" fmla="*/ 0 h 142"/>
                <a:gd name="T8" fmla="*/ 60 w 146"/>
                <a:gd name="T9" fmla="*/ 60 h 142"/>
                <a:gd name="T10" fmla="*/ 0 w 146"/>
                <a:gd name="T11" fmla="*/ 60 h 142"/>
                <a:gd name="T12" fmla="*/ 0 w 146"/>
                <a:gd name="T13" fmla="*/ 88 h 142"/>
                <a:gd name="T14" fmla="*/ 60 w 146"/>
                <a:gd name="T15" fmla="*/ 88 h 142"/>
                <a:gd name="T16" fmla="*/ 60 w 146"/>
                <a:gd name="T17" fmla="*/ 142 h 142"/>
                <a:gd name="T18" fmla="*/ 90 w 146"/>
                <a:gd name="T19" fmla="*/ 142 h 142"/>
                <a:gd name="T20" fmla="*/ 90 w 146"/>
                <a:gd name="T21" fmla="*/ 88 h 142"/>
                <a:gd name="T22" fmla="*/ 146 w 146"/>
                <a:gd name="T23" fmla="*/ 88 h 142"/>
                <a:gd name="T24" fmla="*/ 146 w 146"/>
                <a:gd name="T25" fmla="*/ 6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6" h="142">
                  <a:moveTo>
                    <a:pt x="146" y="60"/>
                  </a:moveTo>
                  <a:lnTo>
                    <a:pt x="90" y="60"/>
                  </a:lnTo>
                  <a:lnTo>
                    <a:pt x="90" y="0"/>
                  </a:lnTo>
                  <a:lnTo>
                    <a:pt x="60" y="0"/>
                  </a:lnTo>
                  <a:lnTo>
                    <a:pt x="60" y="60"/>
                  </a:lnTo>
                  <a:lnTo>
                    <a:pt x="0" y="60"/>
                  </a:lnTo>
                  <a:lnTo>
                    <a:pt x="0" y="88"/>
                  </a:lnTo>
                  <a:lnTo>
                    <a:pt x="60" y="88"/>
                  </a:lnTo>
                  <a:lnTo>
                    <a:pt x="60" y="142"/>
                  </a:lnTo>
                  <a:lnTo>
                    <a:pt x="90" y="142"/>
                  </a:lnTo>
                  <a:lnTo>
                    <a:pt x="90" y="88"/>
                  </a:lnTo>
                  <a:lnTo>
                    <a:pt x="146" y="88"/>
                  </a:lnTo>
                  <a:lnTo>
                    <a:pt x="146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pPr marL="0" marR="0" lvl="0" indent="0" defTabSz="9137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AU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4" name="speed"/>
          <p:cNvSpPr txBox="1">
            <a:spLocks noChangeArrowheads="1"/>
          </p:cNvSpPr>
          <p:nvPr/>
        </p:nvSpPr>
        <p:spPr bwMode="auto">
          <a:xfrm>
            <a:off x="1081405" y="789940"/>
            <a:ext cx="3177540" cy="44259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en-US" altLang="ko-KR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5</a:t>
            </a:r>
            <a:r>
              <a:rPr lang="zh-CN" altLang="en-US" sz="3200" dirty="0">
                <a:solidFill>
                  <a:srgbClr val="B11C16"/>
                </a:solidFill>
                <a:latin typeface="+mn-lt"/>
                <a:ea typeface="+mn-ea"/>
                <a:cs typeface="+mn-ea"/>
                <a:sym typeface="+mn-lt"/>
              </a:rPr>
              <a:t>，内存</a:t>
            </a:r>
            <a:endParaRPr lang="zh-CN" altLang="en-US" sz="3200" dirty="0">
              <a:solidFill>
                <a:srgbClr val="B11C1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967105" y="2625090"/>
          <a:ext cx="9768205" cy="3468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1560"/>
                <a:gridCol w="617664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属性名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属性说明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used_memory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所有数据的内存占用量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used_memory_human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以可读懂的格式返回</a:t>
                      </a:r>
                      <a:r>
                        <a:rPr lang="en-US" altLang="zh-CN" sz="1800">
                          <a:sym typeface="+mn-ea"/>
                        </a:rPr>
                        <a:t>used_memory</a:t>
                      </a:r>
                      <a:endParaRPr lang="zh-CN" altLang="en-US"/>
                    </a:p>
                  </a:txBody>
                  <a:tcPr/>
                </a:tc>
              </a:tr>
              <a:tr h="4006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used_memory_rss</a:t>
                      </a:r>
                      <a:endParaRPr lang="en-US" altLang="zh-CN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从操作系统角度显示</a:t>
                      </a:r>
                      <a:r>
                        <a:rPr lang="en-US" altLang="zh-CN"/>
                        <a:t>redis</a:t>
                      </a:r>
                      <a:r>
                        <a:rPr lang="zh-CN" altLang="en-US"/>
                        <a:t>进程占用的物理内存总量</a:t>
                      </a:r>
                      <a:endParaRPr lang="zh-CN" altLang="en-US"/>
                    </a:p>
                  </a:txBody>
                  <a:tcPr/>
                </a:tc>
              </a:tr>
              <a:tr h="4006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used_memory_peak</a:t>
                      </a:r>
                      <a:endParaRPr lang="en-US" altLang="zh-CN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used_memory</a:t>
                      </a:r>
                      <a:r>
                        <a:rPr lang="zh-CN" altLang="en-US" sz="1800">
                          <a:sym typeface="+mn-ea"/>
                        </a:rPr>
                        <a:t>的峰值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used_memory_peak_human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以可读懂的格式返回</a:t>
                      </a:r>
                      <a:r>
                        <a:rPr lang="en-US" altLang="zh-CN" sz="1800">
                          <a:sym typeface="+mn-ea"/>
                        </a:rPr>
                        <a:t>used_memory_peak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used_memory_lua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lua</a:t>
                      </a:r>
                      <a:r>
                        <a:rPr lang="zh-CN" altLang="en-US"/>
                        <a:t>引擎消耗的内存大小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mem_fragmentation_ratio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mem_memory_rss/used_memory</a:t>
                      </a:r>
                      <a:r>
                        <a:rPr lang="zh-CN" altLang="en-US" sz="1800">
                          <a:sym typeface="+mn-ea"/>
                        </a:rPr>
                        <a:t>的比值，表示碎片率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mem_allocator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内存分配器，默认</a:t>
                      </a:r>
                      <a:r>
                        <a:rPr lang="en-US" altLang="zh-CN"/>
                        <a:t>jemalloc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8000">
        <p:fade/>
      </p:transition>
    </mc:Choice>
    <mc:Fallback>
      <p:transition spd="med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1" grpId="0"/>
      <p:bldP spid="14" grpId="0"/>
    </p:bldLst>
  </p:timing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Office 主题">
  <a:themeElements>
    <a:clrScheme name="自定义 3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C00000"/>
      </a:accent1>
      <a:accent2>
        <a:srgbClr val="C00000"/>
      </a:accent2>
      <a:accent3>
        <a:srgbClr val="C00000"/>
      </a:accent3>
      <a:accent4>
        <a:srgbClr val="C00000"/>
      </a:accent4>
      <a:accent5>
        <a:srgbClr val="C00000"/>
      </a:accent5>
      <a:accent6>
        <a:srgbClr val="C00000"/>
      </a:accent6>
      <a:hlink>
        <a:srgbClr val="C00000"/>
      </a:hlink>
      <a:folHlink>
        <a:srgbClr val="C000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8956</Words>
  <Application>WPS 演示</Application>
  <PresentationFormat>宽屏</PresentationFormat>
  <Paragraphs>1074</Paragraphs>
  <Slides>58</Slides>
  <Notes>33</Notes>
  <HiddenSlides>0</HiddenSlides>
  <MMClips>2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58</vt:i4>
      </vt:variant>
    </vt:vector>
  </HeadingPairs>
  <TitlesOfParts>
    <vt:vector size="77" baseType="lpstr">
      <vt:lpstr>Arial</vt:lpstr>
      <vt:lpstr>宋体</vt:lpstr>
      <vt:lpstr>Wingdings</vt:lpstr>
      <vt:lpstr>Adobe 黑体 Std R</vt:lpstr>
      <vt:lpstr>方正兰亭黑_GBK</vt:lpstr>
      <vt:lpstr>方正尚酷简体</vt:lpstr>
      <vt:lpstr>Agency FB</vt:lpstr>
      <vt:lpstr>Franklin Gothic Book</vt:lpstr>
      <vt:lpstr>方正正粗黑简体</vt:lpstr>
      <vt:lpstr>微软雅黑 Light</vt:lpstr>
      <vt:lpstr>Tahoma</vt:lpstr>
      <vt:lpstr>굴림</vt:lpstr>
      <vt:lpstr>Calibri</vt:lpstr>
      <vt:lpstr>黑体</vt:lpstr>
      <vt:lpstr>微软雅黑</vt:lpstr>
      <vt:lpstr>Arial Unicode MS</vt:lpstr>
      <vt:lpstr>Calibri Light</vt:lpstr>
      <vt:lpstr>Malgun Gothic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heeqoo</cp:lastModifiedBy>
  <cp:revision>115</cp:revision>
  <dcterms:created xsi:type="dcterms:W3CDTF">2017-10-07T01:19:00Z</dcterms:created>
  <dcterms:modified xsi:type="dcterms:W3CDTF">2018-08-24T00:35:03Z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